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25"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26"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Roboto" panose="02000000000000000000" pitchFamily="2" charset="0"/>
      <p:regular r:id="rId76"/>
      <p:bold r:id="rId77"/>
      <p:italic r:id="rId78"/>
    </p:embeddedFont>
    <p:embeddedFont>
      <p:font typeface="Roboto Light" panose="02000000000000000000" pitchFamily="2" charset="0"/>
      <p:regular r:id="rId79"/>
      <p:italic r:id="rId80"/>
    </p:embeddedFont>
    <p:embeddedFont>
      <p:font typeface="Roboto Medium" panose="02000000000000000000" pitchFamily="2" charset="0"/>
      <p:regular r:id="rId81"/>
      <p:italic r:id="rId82"/>
    </p:embeddedFont>
    <p:embeddedFont>
      <p:font typeface="Volkhov-Italic" panose="02000503000000020004" pitchFamily="2" charset="0"/>
      <p:italic r:id="rId83"/>
    </p:embeddedFont>
    <p:embeddedFont>
      <p:font typeface="Volkhov-Regular" panose="02000503000000020004" pitchFamily="2" charset="0"/>
      <p:regular r:id="rId84"/>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74"/>
    <p:restoredTop sz="75986" autoAdjust="0"/>
  </p:normalViewPr>
  <p:slideViewPr>
    <p:cSldViewPr snapToGrid="0" snapToObjects="1">
      <p:cViewPr varScale="1">
        <p:scale>
          <a:sx n="95" d="100"/>
          <a:sy n="95" d="100"/>
        </p:scale>
        <p:origin x="18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n-lt"/>
        <a:ea typeface="+mn-ea"/>
        <a:cs typeface="+mn-cs"/>
        <a:sym typeface="Roboto"/>
      </a:defRPr>
    </a:lvl1pPr>
    <a:lvl2pPr indent="228600" latinLnBrk="0">
      <a:defRPr sz="1600">
        <a:latin typeface="+mn-lt"/>
        <a:ea typeface="+mn-ea"/>
        <a:cs typeface="+mn-cs"/>
        <a:sym typeface="Roboto"/>
      </a:defRPr>
    </a:lvl2pPr>
    <a:lvl3pPr indent="457200" latinLnBrk="0">
      <a:defRPr sz="1600">
        <a:latin typeface="+mn-lt"/>
        <a:ea typeface="+mn-ea"/>
        <a:cs typeface="+mn-cs"/>
        <a:sym typeface="Roboto"/>
      </a:defRPr>
    </a:lvl3pPr>
    <a:lvl4pPr indent="685800" latinLnBrk="0">
      <a:defRPr sz="1600">
        <a:latin typeface="+mn-lt"/>
        <a:ea typeface="+mn-ea"/>
        <a:cs typeface="+mn-cs"/>
        <a:sym typeface="Roboto"/>
      </a:defRPr>
    </a:lvl4pPr>
    <a:lvl5pPr indent="914400" latinLnBrk="0">
      <a:defRPr sz="1600">
        <a:latin typeface="+mn-lt"/>
        <a:ea typeface="+mn-ea"/>
        <a:cs typeface="+mn-cs"/>
        <a:sym typeface="Roboto"/>
      </a:defRPr>
    </a:lvl5pPr>
    <a:lvl6pPr indent="1143000" latinLnBrk="0">
      <a:defRPr sz="1600">
        <a:latin typeface="+mn-lt"/>
        <a:ea typeface="+mn-ea"/>
        <a:cs typeface="+mn-cs"/>
        <a:sym typeface="Roboto"/>
      </a:defRPr>
    </a:lvl6pPr>
    <a:lvl7pPr indent="1371600" latinLnBrk="0">
      <a:defRPr sz="1600">
        <a:latin typeface="+mn-lt"/>
        <a:ea typeface="+mn-ea"/>
        <a:cs typeface="+mn-cs"/>
        <a:sym typeface="Roboto"/>
      </a:defRPr>
    </a:lvl7pPr>
    <a:lvl8pPr indent="1600200" latinLnBrk="0">
      <a:defRPr sz="1600">
        <a:latin typeface="+mn-lt"/>
        <a:ea typeface="+mn-ea"/>
        <a:cs typeface="+mn-cs"/>
        <a:sym typeface="Roboto"/>
      </a:defRPr>
    </a:lvl8pPr>
    <a:lvl9pPr indent="1828800" latinLnBrk="0">
      <a:defRPr sz="1600">
        <a:latin typeface="+mn-lt"/>
        <a:ea typeface="+mn-ea"/>
        <a:cs typeface="+mn-cs"/>
        <a:sym typeface="Roboto"/>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wikipedia.org/wiki/Le_Tour_de_la_France_par_deux_enfants#/media/Fichier:G._Bruno_-_Le_Tour_de_la_France_par_deux_enfants_p188.jp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meo.com/49727452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n.wikipedia.org/wiki/Idle_No_More#/media/File:Idle_no_more_(9179654965).jp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TRC_Canada_They_Came_for_the_Children.pdf?uselang=f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fr.wikipedia.org/wiki/J%C3%A9suites_au_Canada#/media/Fichier:Pere_Marquette.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File:Stop_the_killing.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wikipedia.org/wiki/File:Murdered_and_missing_indigenous_women_(10149755706).jp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thecanadianencyclopedia.ca/fr/article/missing-and-murdered-indigenous-women-and-girls-in-canada" TargetMode="External"/><Relationship Id="rId4" Type="http://schemas.openxmlformats.org/officeDocument/2006/relationships/hyperlink" Target="http://www.wapikoni.ca/films/artistes-autochtones-du-quebec"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File:Murdered_and_missing_indigenous_women_(10149755706).jpg"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thecanadianencyclopedia.ca/fr/article/missing-and-murdered-indigenous-women-and-girls-in-canada" TargetMode="External"/><Relationship Id="rId4" Type="http://schemas.openxmlformats.org/officeDocument/2006/relationships/hyperlink" Target="http://www.wapikoni.ca/films/artistes-autochtones-du-quebec"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video.telequebec.tv/player/38714/stream?assetType=episodes"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commons.wikimedia.org/wiki/File:Red_Deer_Industrial_School_Circa_1914.jp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File:StMichaels-ResidentialSchool-AlertBay.jpg"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ici.tou.tv/tuer-l-indien-dans-l-enfant/S01E01?fbclid=IwAR35jjTM6ifUmSS0wPCWAX1HTcy6SJFSzwANd5GcDLd5veQCC1fM4RWKXW4"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John_A._Macdonald#/media/Fichier:John_A_Macdonald_election_poster_1891.jp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interest.fr/pin/427208714653718477/"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native-land.ca/"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wikipedia.org/wiki/Autochtones_du_Canada#/media/Fichier:Qamutik_1_1999-04-01.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r.wikipedia.org/wiki/Autochtones_du_Canada#/media/Fichier:Pow_wow_dancer_Canada_(14260176072).jpg"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fr.wikipedia.org/wiki/Outaouais_(peuple)" TargetMode="External"/><Relationship Id="rId4" Type="http://schemas.openxmlformats.org/officeDocument/2006/relationships/hyperlink" Target="https://fr.wikipedia.org/wiki/Pow-wow"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File:Snow_Shoe_Maker_between_ca._1900-1930.jpg"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afn.ca/wp-content/uploads/2020/01/12-19-02-06-AFN-Fact-Sheet-Enfranchisement-final-reviewed_FR.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sia-nitassinan.org/spip.php?article106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onf.ca/film/martha_qui_vient_du_froid-film"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lickr.com/photos/fibonacciblue/32778542291"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fibonacciblue/3277854229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n.wikipedia.org/wiki/Missing_and_murdered_Indigenous_women#/media/File:2016_366_277_-REDress_Project_(29473248523).jpg"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MMIW_Task_Force_Rally_-_46978352585.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MMIW_Task_Force_Rally.jp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interest.fr/pin/42720871465371847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lickr.com/photos/arctic_council/1559945806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Indigenous_peoples_in_Canada#/media/File:Drumdance.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lickr.com/photos/lblain/33089193235"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ekladata.com/t7sYrlDqpMmDgTc2ks5t1SKwI9E@550x415.jpg"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ineartamerica.com/featured/wendigo-arthur-pena.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fr.wikipedia.org/wiki/Attikameks#/media/Fichier:A_la_rencontre_de_deux_generations.jp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en.wikipedia.org/wiki/Atikamekw#/media/File:Autochtones_de_la_Manouane_vers_1900.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pinterest.com/xlauraax10/womb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revueliberte.ca/article/980/manifeste-des-premiers-peupl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flickr.com/photos/lblain/33089193235"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ekladata.com/t7sYrlDqpMmDgTc2ks5t1SKwI9E@550x415.jpg"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lickr.com/photos/lblain/3308919323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ixabay.com/photos/inuksuk-canada-inuit-2435154/"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r.wikipedia.org/wiki/Pointe_Clovis#/media/Fichier:Clovis_Rummells_Maske.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ixabay.com/photos/inuksuk-canada-inuit-243515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en.wikipedia.org/wiki/Forest#/media/File:Garibaldi_National_Park_-_Garibaldi_Mountain.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en.wikipedia.org/wiki/Forests_of_Canada#/media/File:Northern_Hardwood_Forest_(1)_(21178820598).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en.wikipedia.org/wiki/Forests_of_Canada#/media/File:Northern_Hardwood_Forest_(1)_(21178820598).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n.wikipedia.org/wiki/Forests_of_Canada#/media/File:Northern_Hardwood_Forest_(1)_(21178820598).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sia-nitassinan.org/spip.php?article644"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sia-nitassinan.org/spip.php?article644"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n.wikipedia.org/wiki/File:Walking_With_Our_Sisters_Shingwauk_Auditorium_2014.jp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iki2th.com/id/Quebec_province#wiki-2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fr.wikipedia.org/wiki/Pensionnats_pour_Autochtones_au_Canada#/media/Fichier:M%C3%A2t_tot%C3%A9mique_des_pensionnats_03.jp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pinterest.ca/inthemoment43/maxine-noe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lickr.com/photos/fibonacciblue/32778542291"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flickr.com/photos/fibonacciblue/3277854229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commons.wikimedia.org/wiki/File:MMIW_Task_Force_Rally.jp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commons.wikimedia.org/wiki/File:Idle_No_More_forum_at_UFV_(8411782311).jp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fr.wikipedia.org/wiki/Marie-Andr%C3%A9e_Gill#/media/Fichier:Marie-Andree-Gill_performing.jp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fr.wikipedia.org/wiki/Fichier:Aboriginal_War_Veterans_monument_(close).JP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lickr.com/photos/missrogue/8293754149"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commons.wikimedia.org/wiki/File:Idle_No_More_forum_at_UFV_(8411782311).jp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sia-nitassinan.org/spip.php?article64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commons.wikimedia.org/wiki/File:Decolonize_Turtle_Island_(cropped).jp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commons.wikimedia.org/wiki/File:Decolonize_Turtle_Island_(cropped).jpg"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telequebec.tv/documentaire/decoloniser-l-histoire"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en.wikipedia.org/wiki/File:Walking_With_Our_Sisters_Shingwauk_Auditorium_2014.jpg"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wikipedia.org/wiki/Samuel_de_Champlain#/media/Fichier:Samuel_de_Champlain_arrive_%C3%A0_Qu%C3%A9bec_-_George_Agnew_Reid_-_1909.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Controverse_de_Valladolid#/media/Fichier:Codex_Magliabechiano_(141_cropped).jp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ki/File:M0354_1951-31-299-2_4.jpg?uselang=f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xfrm>
            <a:off x="381000" y="685800"/>
            <a:ext cx="6096000" cy="3429000"/>
          </a:xfrm>
          <a:prstGeom prst="rect">
            <a:avLst/>
          </a:prstGeom>
        </p:spPr>
        <p:txBody>
          <a:bodyPr/>
          <a:lstStyle/>
          <a:p>
            <a:endParaRPr/>
          </a:p>
        </p:txBody>
      </p:sp>
      <p:sp>
        <p:nvSpPr>
          <p:cNvPr id="114" name="Shape 114"/>
          <p:cNvSpPr>
            <a:spLocks noGrp="1"/>
          </p:cNvSpPr>
          <p:nvPr>
            <p:ph type="body" sz="quarter" idx="1"/>
          </p:nvPr>
        </p:nvSpPr>
        <p:spPr>
          <a:prstGeom prst="rect">
            <a:avLst/>
          </a:prstGeom>
        </p:spPr>
        <p:txBody>
          <a:bodyPr/>
          <a:lstStyle/>
          <a:p>
            <a:r>
              <a:t>Œuvre de Christi Belcourt et Isaac Murdoch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Une vision plus objective de l’histoire nécessite évidemment la prise en compte des perspectives et des récits des Premiers Peuples. On pourra consulter le travail de Sylvie Vincent à ce sujet.</a:t>
            </a:r>
            <a:endParaRPr sz="1800"/>
          </a:p>
          <a:p>
            <a:endParaRPr sz="1800"/>
          </a:p>
          <a:p>
            <a:r>
              <a:t>Image tirée de </a:t>
            </a:r>
            <a:r>
              <a:rPr u="sng">
                <a:solidFill>
                  <a:srgbClr val="0563C1"/>
                </a:solidFill>
                <a:uFill>
                  <a:solidFill>
                    <a:srgbClr val="0563C1"/>
                  </a:solidFill>
                </a:uFill>
                <a:hlinkClick r:id="rId3"/>
              </a:rPr>
              <a:t>https://fr.wikipedia.org/wiki/Le_Tour_de_la_France_par_deux_enfants#/media/Fichier:G._Bruno_-_Le_Tour_de_la_France_par_deux_enfants_p188.jpg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r>
              <a:t>Les effets de la colonisation ainsi que les traumatismes vécus par les personnes autochtones sont dramatiques. Voici une première vidéo intitulée « Autochtone 102 ». Celle-ci résume quelques éléments centraux de l’histoire des Premiers Peuples au Canada. On y aborde notamment On y discute également des effets encore perceptibles de la colonisation tout en proposant des pistes de solutions. </a:t>
            </a:r>
          </a:p>
          <a:p>
            <a:r>
              <a:t>Lien vers la vidéo : </a:t>
            </a:r>
            <a:r>
              <a:rPr u="sng">
                <a:solidFill>
                  <a:srgbClr val="0563C1"/>
                </a:solidFill>
                <a:uFill>
                  <a:solidFill>
                    <a:srgbClr val="0563C1"/>
                  </a:solidFill>
                </a:uFill>
                <a:hlinkClick r:id="rId3"/>
              </a:rPr>
              <a:t>https://vimeo.com/497274529</a:t>
            </a:r>
          </a:p>
          <a:p>
            <a:endParaRPr u="sng">
              <a:solidFill>
                <a:srgbClr val="0563C1"/>
              </a:solidFill>
              <a:uFill>
                <a:solidFill>
                  <a:srgbClr val="0563C1"/>
                </a:solidFill>
              </a:uFill>
              <a:hlinkClick r:id="rId3"/>
            </a:endParaRPr>
          </a:p>
          <a:p>
            <a:r>
              <a:t>Image tirée de </a:t>
            </a:r>
            <a:r>
              <a:rPr u="sng">
                <a:solidFill>
                  <a:srgbClr val="0563C1"/>
                </a:solidFill>
                <a:uFill>
                  <a:solidFill>
                    <a:srgbClr val="0563C1"/>
                  </a:solidFill>
                </a:uFill>
                <a:hlinkClick r:id="rId4"/>
              </a:rPr>
              <a:t>https://en.wikipedia.org/wiki/Idle_No_More#/media/File:Idle_no_more_(9179654965).jpg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https://commons.wikimedia.org/wiki/File:TRC_Canada_They_Came_for_the_Children.pdf?uselang=fr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rPr dirty="0"/>
              <a:t>On </a:t>
            </a:r>
            <a:r>
              <a:rPr dirty="0" err="1"/>
              <a:t>pourra</a:t>
            </a:r>
            <a:r>
              <a:rPr dirty="0"/>
              <a:t> consulter le module sur les perspectives post-</a:t>
            </a:r>
            <a:r>
              <a:rPr dirty="0" err="1"/>
              <a:t>coloniales</a:t>
            </a:r>
            <a:r>
              <a:rPr dirty="0"/>
              <a:t> du </a:t>
            </a:r>
            <a:r>
              <a:rPr dirty="0" err="1"/>
              <a:t>Projet</a:t>
            </a:r>
            <a:r>
              <a:rPr dirty="0"/>
              <a:t> </a:t>
            </a:r>
            <a:r>
              <a:rPr dirty="0" err="1"/>
              <a:t>Atopos</a:t>
            </a:r>
            <a:r>
              <a:rPr dirty="0"/>
              <a:t> pour </a:t>
            </a:r>
            <a:r>
              <a:rPr dirty="0" err="1"/>
              <a:t>approfondir</a:t>
            </a:r>
            <a:r>
              <a:rPr dirty="0"/>
              <a:t> </a:t>
            </a:r>
            <a:r>
              <a:rPr dirty="0" err="1"/>
              <a:t>cette</a:t>
            </a:r>
            <a:r>
              <a:rPr dirty="0"/>
              <a:t> question.</a:t>
            </a:r>
            <a:endParaRPr sz="1800" dirty="0"/>
          </a:p>
          <a:p>
            <a:r>
              <a:rPr dirty="0"/>
              <a:t>Image </a:t>
            </a:r>
            <a:r>
              <a:rPr dirty="0" err="1"/>
              <a:t>tirée</a:t>
            </a:r>
            <a:r>
              <a:rPr dirty="0"/>
              <a:t> de </a:t>
            </a:r>
            <a:r>
              <a:rPr u="sng" dirty="0">
                <a:solidFill>
                  <a:srgbClr val="0563C1"/>
                </a:solidFill>
                <a:uFill>
                  <a:solidFill>
                    <a:srgbClr val="0563C1"/>
                  </a:solidFill>
                </a:uFill>
                <a:hlinkClick r:id="rId3"/>
              </a:rPr>
              <a:t>https://fr.wikipedia.org/wiki/J%C3%A9suites_au_Canada#/media/Fichier:Pere_Marquette.JPG</a:t>
            </a:r>
            <a:r>
              <a:rPr dirty="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381000" y="685800"/>
            <a:ext cx="6096000" cy="3429000"/>
          </a:xfrm>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https://en.wikipedia.org/wiki/File:Stop_the_killing.jpg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381000" y="685800"/>
            <a:ext cx="6096000" cy="3429000"/>
          </a:xfrm>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https://en.wikipedia.org/wiki/File:Murdered_and_missing_indigenous_women_(10149755706).jpg</a:t>
            </a:r>
            <a:r>
              <a:t>  </a:t>
            </a:r>
          </a:p>
          <a:p>
            <a:endParaRPr/>
          </a:p>
          <a:p>
            <a:r>
              <a:t>Documentaire de Mélissa Mollen Dupuis (en anglais) </a:t>
            </a:r>
            <a:r>
              <a:rPr u="sng">
                <a:solidFill>
                  <a:srgbClr val="0563C1"/>
                </a:solidFill>
                <a:uFill>
                  <a:solidFill>
                    <a:srgbClr val="0563C1"/>
                  </a:solidFill>
                </a:uFill>
                <a:hlinkClick r:id="rId4"/>
              </a:rPr>
              <a:t>http://www.wapikoni.ca/films/artistes-autochtones-du-quebec</a:t>
            </a:r>
            <a:r>
              <a:rPr u="sng">
                <a:solidFill>
                  <a:srgbClr val="0563C1"/>
                </a:solidFill>
              </a:rPr>
              <a:t>.</a:t>
            </a:r>
            <a:r>
              <a:t> </a:t>
            </a:r>
            <a:endParaRPr sz="1800"/>
          </a:p>
          <a:p>
            <a:endParaRPr sz="1800"/>
          </a:p>
          <a:p>
            <a:r>
              <a:rPr u="sng">
                <a:solidFill>
                  <a:srgbClr val="0563C1"/>
                </a:solidFill>
                <a:uFill>
                  <a:solidFill>
                    <a:srgbClr val="0563C1"/>
                  </a:solidFill>
                </a:uFill>
                <a:hlinkClick r:id="rId5"/>
              </a:rPr>
              <a:t>https://www.thecanadianencyclopedia.ca/fr/article/missing-and-murdered-indigenous-women-and-girls-in-canada</a:t>
            </a:r>
            <a:r>
              <a:t> </a:t>
            </a:r>
            <a:endParaRPr sz="1800"/>
          </a:p>
          <a:p>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https://en.wikipedia.org/wiki/File:Murdered_and_missing_indigenous_women_(10149755706).jpg</a:t>
            </a:r>
            <a:r>
              <a:t>  </a:t>
            </a:r>
          </a:p>
          <a:p>
            <a:endParaRPr/>
          </a:p>
          <a:p>
            <a:r>
              <a:t>Documentaire de Mélissa Mollen Dupuis (en anglais) </a:t>
            </a:r>
            <a:r>
              <a:rPr u="sng">
                <a:solidFill>
                  <a:srgbClr val="0563C1"/>
                </a:solidFill>
                <a:uFill>
                  <a:solidFill>
                    <a:srgbClr val="0563C1"/>
                  </a:solidFill>
                </a:uFill>
                <a:hlinkClick r:id="rId4"/>
              </a:rPr>
              <a:t>http://www.wapikoni.ca/films/artistes-autochtones-du-quebec</a:t>
            </a:r>
            <a:r>
              <a:rPr u="sng">
                <a:solidFill>
                  <a:srgbClr val="0563C1"/>
                </a:solidFill>
              </a:rPr>
              <a:t>.</a:t>
            </a:r>
            <a:r>
              <a:t> </a:t>
            </a:r>
            <a:endParaRPr sz="1800"/>
          </a:p>
          <a:p>
            <a:endParaRPr sz="1800"/>
          </a:p>
          <a:p>
            <a:r>
              <a:rPr u="sng">
                <a:solidFill>
                  <a:srgbClr val="0563C1"/>
                </a:solidFill>
                <a:uFill>
                  <a:solidFill>
                    <a:srgbClr val="0563C1"/>
                  </a:solidFill>
                </a:uFill>
                <a:hlinkClick r:id="rId5"/>
              </a:rPr>
              <a:t>https://www.thecanadianencyclopedia.ca/fr/article/missing-and-murdered-indigenous-women-and-girls-in-canada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381000" y="685800"/>
            <a:ext cx="6096000" cy="3429000"/>
          </a:xfrm>
          <a:prstGeom prst="rect">
            <a:avLst/>
          </a:prstGeom>
        </p:spPr>
        <p:txBody>
          <a:bodyPr/>
          <a:lstStyle/>
          <a:p>
            <a:endParaRPr/>
          </a:p>
        </p:txBody>
      </p:sp>
      <p:sp>
        <p:nvSpPr>
          <p:cNvPr id="230" name="Shape 230"/>
          <p:cNvSpPr>
            <a:spLocks noGrp="1"/>
          </p:cNvSpPr>
          <p:nvPr>
            <p:ph type="body" sz="quarter" idx="1"/>
          </p:nvPr>
        </p:nvSpPr>
        <p:spPr>
          <a:prstGeom prst="rect">
            <a:avLst/>
          </a:prstGeom>
        </p:spPr>
        <p:txBody>
          <a:bodyPr/>
          <a:lstStyle/>
          <a:p>
            <a:r>
              <a:t>En juin 2021, plusieurs autres sites non marqués ont été retrouvés derrière plusieurs écoles résidentielles, triplant le nombre connu de tombes anonymes, ce nombre augmentant au fil des recherches menées.</a:t>
            </a:r>
          </a:p>
          <a:p>
            <a:r>
              <a:t>Voir la vidéo suivante pour une présentation plus complète: </a:t>
            </a:r>
            <a:br/>
            <a:r>
              <a:rPr u="sng">
                <a:solidFill>
                  <a:srgbClr val="0563C1"/>
                </a:solidFill>
                <a:uFill>
                  <a:solidFill>
                    <a:srgbClr val="0563C1"/>
                  </a:solidFill>
                </a:uFill>
                <a:hlinkClick r:id="rId3"/>
              </a:rPr>
              <a:t>https://video.telequebec.tv/player/38714/stream?assetType=episodes</a:t>
            </a:r>
          </a:p>
          <a:p>
            <a:endParaRPr u="sng">
              <a:solidFill>
                <a:srgbClr val="0563C1"/>
              </a:solidFill>
              <a:uFill>
                <a:solidFill>
                  <a:srgbClr val="0563C1"/>
                </a:solidFill>
              </a:uFill>
              <a:hlinkClick r:id="rId3"/>
            </a:endParaRPr>
          </a:p>
          <a:p>
            <a:r>
              <a:t>Image tirée de </a:t>
            </a:r>
            <a:r>
              <a:rPr u="sng">
                <a:solidFill>
                  <a:srgbClr val="0563C1"/>
                </a:solidFill>
                <a:uFill>
                  <a:solidFill>
                    <a:srgbClr val="0563C1"/>
                  </a:solidFill>
                </a:uFill>
                <a:hlinkClick r:id="rId4"/>
              </a:rPr>
              <a:t>https://commons.wikimedia.org/wiki/File:Red_Deer_Industrial_School_Circa_1914.jpg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xfrm>
            <a:off x="381000" y="685800"/>
            <a:ext cx="6096000" cy="3429000"/>
          </a:xfrm>
          <a:prstGeom prst="rect">
            <a:avLst/>
          </a:prstGeom>
        </p:spPr>
        <p:txBody>
          <a:bodyPr/>
          <a:lstStyle/>
          <a:p>
            <a:endParaRPr/>
          </a:p>
        </p:txBody>
      </p:sp>
      <p:sp>
        <p:nvSpPr>
          <p:cNvPr id="237" name="Shape 23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https://en.wikipedia.org/wiki/File:StMichaels-ResidentialSchool-AlertBay.jpg</a:t>
            </a:r>
          </a:p>
          <a:p>
            <a:r>
              <a:t>Voici la série documentaire intitulée « Tuer l’Indien dans l’enfant » qui aborde cette question. </a:t>
            </a:r>
            <a:r>
              <a:rPr u="sng">
                <a:solidFill>
                  <a:srgbClr val="0563C1"/>
                </a:solidFill>
                <a:uFill>
                  <a:solidFill>
                    <a:srgbClr val="0563C1"/>
                  </a:solidFill>
                </a:uFill>
                <a:hlinkClick r:id="rId4"/>
              </a:rPr>
              <a:t>https://ici.tou.tv/tuer-l-indien-dans-l-enfant/S01E01?fbclid=IwAR35jjTM6ifUmSS0wPCWAX1HTcy6SJFSzwANd5GcDLd5veQCC1fM4RWKXW4</a:t>
            </a:r>
            <a:r>
              <a:t> </a:t>
            </a:r>
          </a:p>
          <a:p>
            <a: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noRot="1" noChangeAspect="1"/>
          </p:cNvSpPr>
          <p:nvPr>
            <p:ph type="sldImg"/>
          </p:nvPr>
        </p:nvSpPr>
        <p:spPr>
          <a:xfrm>
            <a:off x="381000" y="685800"/>
            <a:ext cx="6096000" cy="3429000"/>
          </a:xfrm>
          <a:prstGeom prst="rect">
            <a:avLst/>
          </a:prstGeom>
        </p:spPr>
        <p:txBody>
          <a:bodyPr/>
          <a:lstStyle/>
          <a:p>
            <a:endParaRPr/>
          </a:p>
        </p:txBody>
      </p:sp>
      <p:sp>
        <p:nvSpPr>
          <p:cNvPr id="244" name="Shape 24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https://fr.wikipedia.org/wiki/John_A._Macdonald#/media/Fichier:John_A_Macdonald_election_poster_1891.jpg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CA" dirty="0"/>
              <a:t>Image tirée de </a:t>
            </a:r>
            <a:r>
              <a:rPr lang="fr-CA" u="sng" dirty="0">
                <a:solidFill>
                  <a:srgbClr val="0563C1"/>
                </a:solidFill>
                <a:uFill>
                  <a:solidFill>
                    <a:srgbClr val="0563C1"/>
                  </a:solidFill>
                </a:uFill>
                <a:hlinkClick r:id="rId3"/>
              </a:rPr>
              <a:t>https://www.pinterest.fr/pin/427208714653718477/</a:t>
            </a:r>
          </a:p>
          <a:p>
            <a:endParaRPr lang="fr-CA" dirty="0"/>
          </a:p>
          <a:p>
            <a:r>
              <a:rPr dirty="0"/>
              <a:t>Dans un effort de </a:t>
            </a:r>
            <a:r>
              <a:rPr dirty="0" err="1"/>
              <a:t>réconciliation</a:t>
            </a:r>
            <a:r>
              <a:rPr dirty="0"/>
              <a:t>, il </a:t>
            </a:r>
            <a:r>
              <a:rPr dirty="0" err="1"/>
              <a:t>est</a:t>
            </a:r>
            <a:r>
              <a:rPr dirty="0"/>
              <a:t> </a:t>
            </a:r>
            <a:r>
              <a:rPr dirty="0" err="1"/>
              <a:t>suggéré</a:t>
            </a:r>
            <a:r>
              <a:rPr dirty="0"/>
              <a:t> de </a:t>
            </a:r>
            <a:r>
              <a:rPr dirty="0" err="1"/>
              <a:t>débuter</a:t>
            </a:r>
            <a:r>
              <a:rPr dirty="0"/>
              <a:t> la </a:t>
            </a:r>
            <a:r>
              <a:rPr dirty="0" err="1"/>
              <a:t>présentation</a:t>
            </a:r>
            <a:r>
              <a:rPr dirty="0"/>
              <a:t> par </a:t>
            </a:r>
            <a:r>
              <a:rPr dirty="0" err="1"/>
              <a:t>une</a:t>
            </a:r>
            <a:r>
              <a:rPr dirty="0"/>
              <a:t> </a:t>
            </a:r>
            <a:r>
              <a:rPr dirty="0" err="1"/>
              <a:t>déclaration</a:t>
            </a:r>
            <a:r>
              <a:rPr dirty="0"/>
              <a:t> de reconnaissance </a:t>
            </a:r>
            <a:r>
              <a:rPr dirty="0" err="1"/>
              <a:t>territoriale</a:t>
            </a:r>
            <a:r>
              <a:rPr dirty="0"/>
              <a:t>.  </a:t>
            </a:r>
            <a:r>
              <a:rPr dirty="0" err="1"/>
              <a:t>En</a:t>
            </a:r>
            <a:r>
              <a:rPr dirty="0"/>
              <a:t> </a:t>
            </a:r>
            <a:r>
              <a:rPr dirty="0" err="1"/>
              <a:t>voici</a:t>
            </a:r>
            <a:r>
              <a:rPr dirty="0"/>
              <a:t> un </a:t>
            </a:r>
            <a:r>
              <a:rPr dirty="0" err="1"/>
              <a:t>exemple</a:t>
            </a:r>
            <a:r>
              <a:rPr dirty="0"/>
              <a:t>:</a:t>
            </a:r>
          </a:p>
          <a:p>
            <a:r>
              <a:rPr dirty="0"/>
              <a:t>Je </a:t>
            </a:r>
            <a:r>
              <a:rPr dirty="0" err="1"/>
              <a:t>tiens</a:t>
            </a:r>
            <a:r>
              <a:rPr dirty="0"/>
              <a:t> </a:t>
            </a:r>
            <a:r>
              <a:rPr dirty="0" err="1"/>
              <a:t>d’abord</a:t>
            </a:r>
            <a:r>
              <a:rPr dirty="0"/>
              <a:t> à </a:t>
            </a:r>
            <a:r>
              <a:rPr dirty="0" err="1"/>
              <a:t>souligner</a:t>
            </a:r>
            <a:r>
              <a:rPr dirty="0"/>
              <a:t> que les </a:t>
            </a:r>
            <a:r>
              <a:rPr dirty="0" err="1"/>
              <a:t>terres</a:t>
            </a:r>
            <a:r>
              <a:rPr dirty="0"/>
              <a:t> sur </a:t>
            </a:r>
            <a:r>
              <a:rPr dirty="0" err="1"/>
              <a:t>lesquelles</a:t>
            </a:r>
            <a:r>
              <a:rPr dirty="0"/>
              <a:t> nous </a:t>
            </a:r>
            <a:r>
              <a:rPr dirty="0" err="1"/>
              <a:t>sommes</a:t>
            </a:r>
            <a:r>
              <a:rPr dirty="0"/>
              <a:t> </a:t>
            </a:r>
            <a:r>
              <a:rPr dirty="0" err="1"/>
              <a:t>rassemblé.e.s</a:t>
            </a:r>
            <a:r>
              <a:rPr dirty="0"/>
              <a:t> font </a:t>
            </a:r>
            <a:r>
              <a:rPr dirty="0" err="1"/>
              <a:t>partie</a:t>
            </a:r>
            <a:r>
              <a:rPr dirty="0"/>
              <a:t> du </a:t>
            </a:r>
            <a:r>
              <a:rPr dirty="0" err="1"/>
              <a:t>territoire</a:t>
            </a:r>
            <a:r>
              <a:rPr dirty="0"/>
              <a:t> </a:t>
            </a:r>
            <a:r>
              <a:rPr dirty="0" err="1"/>
              <a:t>traditionnel</a:t>
            </a:r>
            <a:r>
              <a:rPr dirty="0"/>
              <a:t> non </a:t>
            </a:r>
            <a:r>
              <a:rPr dirty="0" err="1"/>
              <a:t>cédé</a:t>
            </a:r>
            <a:r>
              <a:rPr dirty="0"/>
              <a:t> de la nation [</a:t>
            </a:r>
            <a:r>
              <a:rPr dirty="0" err="1"/>
              <a:t>voir</a:t>
            </a:r>
            <a:r>
              <a:rPr dirty="0"/>
              <a:t> la carte pour </a:t>
            </a:r>
            <a:r>
              <a:rPr dirty="0" err="1"/>
              <a:t>connaitre</a:t>
            </a:r>
            <a:r>
              <a:rPr dirty="0"/>
              <a:t> la nation : </a:t>
            </a:r>
            <a:r>
              <a:rPr dirty="0">
                <a:hlinkClick r:id="rId4"/>
              </a:rPr>
              <a:t>https://native-land.ca/</a:t>
            </a:r>
            <a:r>
              <a:rPr dirty="0"/>
              <a:t>]. Au-</a:t>
            </a:r>
            <a:r>
              <a:rPr dirty="0" err="1"/>
              <a:t>delà</a:t>
            </a:r>
            <a:r>
              <a:rPr dirty="0"/>
              <a:t> de </a:t>
            </a:r>
            <a:r>
              <a:rPr dirty="0" err="1"/>
              <a:t>reconnaitre</a:t>
            </a:r>
            <a:r>
              <a:rPr dirty="0"/>
              <a:t> la </a:t>
            </a:r>
            <a:r>
              <a:rPr dirty="0" err="1"/>
              <a:t>colonisation</a:t>
            </a:r>
            <a:r>
              <a:rPr dirty="0"/>
              <a:t> </a:t>
            </a:r>
            <a:r>
              <a:rPr dirty="0" err="1"/>
              <a:t>injuste</a:t>
            </a:r>
            <a:r>
              <a:rPr dirty="0"/>
              <a:t> de </a:t>
            </a:r>
            <a:r>
              <a:rPr dirty="0" err="1"/>
              <a:t>ce</a:t>
            </a:r>
            <a:r>
              <a:rPr dirty="0"/>
              <a:t> </a:t>
            </a:r>
            <a:r>
              <a:rPr dirty="0" err="1"/>
              <a:t>territoire</a:t>
            </a:r>
            <a:r>
              <a:rPr dirty="0"/>
              <a:t>, je </a:t>
            </a:r>
            <a:r>
              <a:rPr dirty="0" err="1"/>
              <a:t>reconnais</a:t>
            </a:r>
            <a:r>
              <a:rPr dirty="0"/>
              <a:t> </a:t>
            </a:r>
            <a:r>
              <a:rPr dirty="0" err="1"/>
              <a:t>aussi</a:t>
            </a:r>
            <a:r>
              <a:rPr dirty="0"/>
              <a:t> </a:t>
            </a:r>
            <a:r>
              <a:rPr dirty="0" err="1"/>
              <a:t>l’invisibilisation</a:t>
            </a:r>
            <a:r>
              <a:rPr dirty="0"/>
              <a:t> des </a:t>
            </a:r>
            <a:r>
              <a:rPr dirty="0" err="1"/>
              <a:t>savoirs</a:t>
            </a:r>
            <a:r>
              <a:rPr dirty="0"/>
              <a:t> </a:t>
            </a:r>
            <a:r>
              <a:rPr dirty="0" err="1"/>
              <a:t>autochtones</a:t>
            </a:r>
            <a:r>
              <a:rPr dirty="0"/>
              <a:t> qui y </a:t>
            </a:r>
            <a:r>
              <a:rPr dirty="0" err="1"/>
              <a:t>sont</a:t>
            </a:r>
            <a:r>
              <a:rPr dirty="0"/>
              <a:t> </a:t>
            </a:r>
            <a:r>
              <a:rPr dirty="0" err="1"/>
              <a:t>liés</a:t>
            </a:r>
            <a:r>
              <a:rPr dirty="0"/>
              <a:t>, et que </a:t>
            </a:r>
            <a:r>
              <a:rPr dirty="0" err="1"/>
              <a:t>cette</a:t>
            </a:r>
            <a:r>
              <a:rPr dirty="0"/>
              <a:t> </a:t>
            </a:r>
            <a:r>
              <a:rPr dirty="0" err="1"/>
              <a:t>présentation</a:t>
            </a:r>
            <a:r>
              <a:rPr dirty="0"/>
              <a:t> </a:t>
            </a:r>
            <a:r>
              <a:rPr dirty="0" err="1"/>
              <a:t>participe</a:t>
            </a:r>
            <a:r>
              <a:rPr dirty="0"/>
              <a:t> à </a:t>
            </a:r>
            <a:r>
              <a:rPr dirty="0" err="1"/>
              <a:t>revaloriser</a:t>
            </a:r>
            <a:r>
              <a:rPr dirty="0"/>
              <a:t>.</a:t>
            </a:r>
          </a:p>
          <a:p>
            <a:endParaRPr dirty="0"/>
          </a:p>
          <a:p>
            <a:r>
              <a:rPr dirty="0" err="1"/>
              <a:t>Présentation</a:t>
            </a:r>
            <a:r>
              <a:rPr dirty="0"/>
              <a:t> </a:t>
            </a:r>
            <a:r>
              <a:rPr dirty="0" err="1"/>
              <a:t>réalisée</a:t>
            </a:r>
            <a:r>
              <a:rPr dirty="0"/>
              <a:t> avec </a:t>
            </a:r>
            <a:r>
              <a:rPr dirty="0" err="1"/>
              <a:t>l’aide</a:t>
            </a:r>
            <a:r>
              <a:rPr dirty="0"/>
              <a:t> de </a:t>
            </a:r>
            <a:r>
              <a:rPr dirty="0" err="1"/>
              <a:t>Nawel</a:t>
            </a:r>
            <a:r>
              <a:rPr dirty="0"/>
              <a:t> Hamidi et </a:t>
            </a:r>
            <a:r>
              <a:rPr dirty="0" err="1"/>
              <a:t>d’Alexandra</a:t>
            </a:r>
            <a:r>
              <a:rPr dirty="0"/>
              <a:t> Beaulieu</a:t>
            </a:r>
          </a:p>
          <a:p>
            <a:endParaRPr dirty="0"/>
          </a:p>
          <a:p>
            <a:r>
              <a:rPr dirty="0"/>
              <a:t>Le </a:t>
            </a:r>
            <a:r>
              <a:rPr dirty="0" err="1"/>
              <a:t>collectif</a:t>
            </a:r>
            <a:r>
              <a:rPr dirty="0"/>
              <a:t> </a:t>
            </a:r>
            <a:r>
              <a:rPr dirty="0" err="1"/>
              <a:t>Ishpitenimatau</a:t>
            </a:r>
            <a:r>
              <a:rPr dirty="0"/>
              <a:t> </a:t>
            </a:r>
            <a:r>
              <a:rPr dirty="0" err="1"/>
              <a:t>Tshikauinu</a:t>
            </a:r>
            <a:r>
              <a:rPr dirty="0"/>
              <a:t> </a:t>
            </a:r>
            <a:r>
              <a:rPr dirty="0" err="1"/>
              <a:t>Assi</a:t>
            </a:r>
            <a:r>
              <a:rPr dirty="0"/>
              <a:t> </a:t>
            </a:r>
            <a:r>
              <a:rPr dirty="0" err="1"/>
              <a:t>est</a:t>
            </a:r>
            <a:r>
              <a:rPr dirty="0"/>
              <a:t> un </a:t>
            </a:r>
            <a:r>
              <a:rPr dirty="0" err="1"/>
              <a:t>réseau</a:t>
            </a:r>
            <a:r>
              <a:rPr dirty="0"/>
              <a:t> de </a:t>
            </a:r>
            <a:r>
              <a:rPr dirty="0" err="1"/>
              <a:t>personnes</a:t>
            </a:r>
            <a:r>
              <a:rPr dirty="0"/>
              <a:t> et de </a:t>
            </a:r>
            <a:r>
              <a:rPr dirty="0" err="1"/>
              <a:t>familles</a:t>
            </a:r>
            <a:r>
              <a:rPr dirty="0"/>
              <a:t> issues des Premiers </a:t>
            </a:r>
            <a:r>
              <a:rPr dirty="0" err="1"/>
              <a:t>Peuples</a:t>
            </a:r>
            <a:r>
              <a:rPr dirty="0"/>
              <a:t>. Il vise à </a:t>
            </a:r>
            <a:r>
              <a:rPr dirty="0" err="1"/>
              <a:t>soutenir</a:t>
            </a:r>
            <a:r>
              <a:rPr dirty="0"/>
              <a:t> les actions des gens </a:t>
            </a:r>
            <a:r>
              <a:rPr dirty="0" err="1"/>
              <a:t>engagés</a:t>
            </a:r>
            <a:r>
              <a:rPr dirty="0"/>
              <a:t> sur le terrain pour la revalidation de la </a:t>
            </a:r>
            <a:r>
              <a:rPr dirty="0" err="1"/>
              <a:t>souveraineté</a:t>
            </a:r>
            <a:r>
              <a:rPr dirty="0"/>
              <a:t> </a:t>
            </a:r>
            <a:r>
              <a:rPr dirty="0" err="1"/>
              <a:t>ancestrale</a:t>
            </a:r>
            <a:r>
              <a:rPr dirty="0"/>
              <a:t> des Premiers </a:t>
            </a:r>
            <a:r>
              <a:rPr dirty="0" err="1"/>
              <a:t>Peuples</a:t>
            </a:r>
            <a:r>
              <a:rPr dirty="0"/>
              <a:t> et pour le </a:t>
            </a:r>
            <a:r>
              <a:rPr dirty="0" err="1"/>
              <a:t>renforcement</a:t>
            </a:r>
            <a:r>
              <a:rPr dirty="0"/>
              <a:t> de </a:t>
            </a:r>
            <a:r>
              <a:rPr dirty="0" err="1"/>
              <a:t>leur</a:t>
            </a:r>
            <a:r>
              <a:rPr dirty="0"/>
              <a:t> </a:t>
            </a:r>
            <a:r>
              <a:rPr dirty="0" err="1"/>
              <a:t>autodétermination</a:t>
            </a:r>
            <a:r>
              <a:rPr dirty="0"/>
              <a:t>. (https://revueliberte.ca/article/980/manifeste-des-premiers-peuples) </a:t>
            </a:r>
          </a:p>
          <a:p>
            <a:endParaRPr dirty="0"/>
          </a:p>
          <a:p>
            <a:r>
              <a:rPr dirty="0"/>
              <a:t>On </a:t>
            </a:r>
            <a:r>
              <a:rPr dirty="0" err="1"/>
              <a:t>pourra</a:t>
            </a:r>
            <a:r>
              <a:rPr dirty="0"/>
              <a:t> </a:t>
            </a:r>
            <a:r>
              <a:rPr dirty="0" err="1"/>
              <a:t>trouver</a:t>
            </a:r>
            <a:r>
              <a:rPr dirty="0"/>
              <a:t> </a:t>
            </a:r>
            <a:r>
              <a:rPr dirty="0" err="1"/>
              <a:t>d’autres</a:t>
            </a:r>
            <a:r>
              <a:rPr dirty="0"/>
              <a:t> </a:t>
            </a:r>
            <a:r>
              <a:rPr dirty="0" err="1"/>
              <a:t>textes</a:t>
            </a:r>
            <a:r>
              <a:rPr dirty="0"/>
              <a:t> sur les perspectives </a:t>
            </a:r>
            <a:r>
              <a:rPr dirty="0" err="1"/>
              <a:t>autochtones</a:t>
            </a:r>
            <a:r>
              <a:rPr dirty="0"/>
              <a:t> de </a:t>
            </a:r>
            <a:r>
              <a:rPr dirty="0" err="1"/>
              <a:t>l’être</a:t>
            </a:r>
            <a:r>
              <a:rPr dirty="0"/>
              <a:t> </a:t>
            </a:r>
            <a:r>
              <a:rPr dirty="0" err="1"/>
              <a:t>humain</a:t>
            </a:r>
            <a:r>
              <a:rPr dirty="0"/>
              <a:t> dans les livres </a:t>
            </a:r>
            <a:r>
              <a:rPr dirty="0" err="1"/>
              <a:t>suivants</a:t>
            </a:r>
            <a:r>
              <a:rPr dirty="0"/>
              <a:t> : </a:t>
            </a:r>
          </a:p>
          <a:p>
            <a:endParaRPr dirty="0"/>
          </a:p>
          <a:p>
            <a:r>
              <a:rPr dirty="0"/>
              <a:t>Savard, R. (2005). La </a:t>
            </a:r>
            <a:r>
              <a:rPr dirty="0" err="1"/>
              <a:t>Forêt</a:t>
            </a:r>
            <a:r>
              <a:rPr dirty="0"/>
              <a:t> </a:t>
            </a:r>
            <a:r>
              <a:rPr dirty="0" err="1"/>
              <a:t>vive</a:t>
            </a:r>
            <a:r>
              <a:rPr dirty="0"/>
              <a:t> - </a:t>
            </a:r>
            <a:r>
              <a:rPr dirty="0" err="1"/>
              <a:t>Récits</a:t>
            </a:r>
            <a:r>
              <a:rPr dirty="0"/>
              <a:t> </a:t>
            </a:r>
            <a:r>
              <a:rPr dirty="0" err="1"/>
              <a:t>fondateurs</a:t>
            </a:r>
            <a:r>
              <a:rPr dirty="0"/>
              <a:t> du </a:t>
            </a:r>
            <a:r>
              <a:rPr dirty="0" err="1"/>
              <a:t>peuple</a:t>
            </a:r>
            <a:r>
              <a:rPr dirty="0"/>
              <a:t> </a:t>
            </a:r>
            <a:r>
              <a:rPr dirty="0" err="1"/>
              <a:t>innu</a:t>
            </a:r>
            <a:r>
              <a:rPr dirty="0"/>
              <a:t>. Boreal.</a:t>
            </a:r>
          </a:p>
          <a:p>
            <a:endParaRPr dirty="0"/>
          </a:p>
          <a:p>
            <a:r>
              <a:rPr dirty="0" err="1"/>
              <a:t>Sioui</a:t>
            </a:r>
            <a:r>
              <a:rPr dirty="0"/>
              <a:t>, G. E. (1989). Pour </a:t>
            </a:r>
            <a:r>
              <a:rPr dirty="0" err="1"/>
              <a:t>une</a:t>
            </a:r>
            <a:r>
              <a:rPr dirty="0"/>
              <a:t> </a:t>
            </a:r>
            <a:r>
              <a:rPr dirty="0" err="1"/>
              <a:t>autohistoire</a:t>
            </a:r>
            <a:r>
              <a:rPr dirty="0"/>
              <a:t> </a:t>
            </a:r>
            <a:r>
              <a:rPr dirty="0" err="1"/>
              <a:t>amérindienne</a:t>
            </a:r>
            <a:r>
              <a:rPr dirty="0"/>
              <a:t>: </a:t>
            </a:r>
            <a:r>
              <a:rPr dirty="0" err="1"/>
              <a:t>Essai</a:t>
            </a:r>
            <a:r>
              <a:rPr dirty="0"/>
              <a:t> sur les </a:t>
            </a:r>
            <a:r>
              <a:rPr dirty="0" err="1"/>
              <a:t>fondements</a:t>
            </a:r>
            <a:r>
              <a:rPr dirty="0"/>
              <a:t> </a:t>
            </a:r>
            <a:r>
              <a:rPr dirty="0" err="1"/>
              <a:t>d’une</a:t>
            </a:r>
            <a:r>
              <a:rPr dirty="0"/>
              <a:t> morale </a:t>
            </a:r>
            <a:r>
              <a:rPr dirty="0" err="1"/>
              <a:t>sociale</a:t>
            </a:r>
            <a:r>
              <a:rPr dirty="0"/>
              <a:t>. Presses de </a:t>
            </a:r>
            <a:r>
              <a:rPr dirty="0" err="1"/>
              <a:t>l’Université</a:t>
            </a:r>
            <a:r>
              <a:rPr dirty="0"/>
              <a:t>́ Laval.</a:t>
            </a:r>
          </a:p>
          <a:p>
            <a:endParaRPr dirty="0"/>
          </a:p>
          <a:p>
            <a:r>
              <a:rPr dirty="0"/>
              <a:t>Tardif, M. (2011). On nous </a:t>
            </a:r>
            <a:r>
              <a:rPr dirty="0" err="1"/>
              <a:t>appelait</a:t>
            </a:r>
            <a:r>
              <a:rPr dirty="0"/>
              <a:t> les </a:t>
            </a:r>
            <a:r>
              <a:rPr dirty="0" err="1"/>
              <a:t>sauvages</a:t>
            </a:r>
            <a:r>
              <a:rPr dirty="0"/>
              <a:t>: Souvenirs et </a:t>
            </a:r>
            <a:r>
              <a:rPr dirty="0" err="1"/>
              <a:t>espoirs</a:t>
            </a:r>
            <a:r>
              <a:rPr dirty="0"/>
              <a:t> d’un chef </a:t>
            </a:r>
            <a:r>
              <a:rPr dirty="0" err="1"/>
              <a:t>héréditaire</a:t>
            </a:r>
            <a:r>
              <a:rPr dirty="0"/>
              <a:t> </a:t>
            </a:r>
            <a:r>
              <a:rPr dirty="0" err="1"/>
              <a:t>algonquin</a:t>
            </a:r>
            <a:r>
              <a:rPr dirty="0"/>
              <a:t>. Le Jour.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r>
              <a:t>Traîneau traditionnel dans le village inuit de Kinngait</a:t>
            </a:r>
          </a:p>
          <a:p>
            <a:r>
              <a:t>Image tirée de </a:t>
            </a:r>
            <a:r>
              <a:rPr u="sng">
                <a:solidFill>
                  <a:srgbClr val="0563C1"/>
                </a:solidFill>
                <a:uFill>
                  <a:solidFill>
                    <a:srgbClr val="0563C1"/>
                  </a:solidFill>
                </a:uFill>
                <a:hlinkClick r:id="rId3"/>
              </a:rPr>
              <a:t>https://fr.wikipedia.org/wiki/Autochtones_du_Canada#/media/Fichier:Qamutik_1_1999-04-01.jpg</a:t>
            </a: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381000" y="685800"/>
            <a:ext cx="6096000" cy="3429000"/>
          </a:xfrm>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Image tirée de : </a:t>
            </a:r>
            <a:r>
              <a:rPr u="sng">
                <a:solidFill>
                  <a:srgbClr val="0563C1"/>
                </a:solidFill>
                <a:uFill>
                  <a:solidFill>
                    <a:srgbClr val="0563C1"/>
                  </a:solidFill>
                </a:uFill>
                <a:hlinkClick r:id="rId3"/>
              </a:rPr>
              <a:t>https://fr.wikipedia.org/wiki/Autochtones_du_Canada#/media/Fichier:Pow_wow_dancer_Canada_(14260176072).jpg</a:t>
            </a:r>
            <a:r>
              <a:t> </a:t>
            </a:r>
          </a:p>
          <a:p>
            <a:r>
              <a:t>Un danseur durant le </a:t>
            </a:r>
            <a:r>
              <a:rPr u="sng">
                <a:solidFill>
                  <a:srgbClr val="0563C1"/>
                </a:solidFill>
                <a:uFill>
                  <a:solidFill>
                    <a:srgbClr val="0563C1"/>
                  </a:solidFill>
                </a:uFill>
                <a:hlinkClick r:id="rId4"/>
              </a:rPr>
              <a:t>pow-wow</a:t>
            </a:r>
            <a:r>
              <a:t> de la nation </a:t>
            </a:r>
            <a:r>
              <a:rPr u="sng">
                <a:solidFill>
                  <a:srgbClr val="0563C1"/>
                </a:solidFill>
                <a:uFill>
                  <a:solidFill>
                    <a:srgbClr val="0563C1"/>
                  </a:solidFill>
                </a:uFill>
                <a:hlinkClick r:id="rId5"/>
              </a:rPr>
              <a:t>odawa</a:t>
            </a:r>
            <a:r>
              <a:t> en 2014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xfrm>
            <a:off x="381000" y="685800"/>
            <a:ext cx="6096000" cy="3429000"/>
          </a:xfrm>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https://en.wikipedia.org/wiki/File:Snow_Shoe_Maker_between_ca._1900-1930.jpg</a:t>
            </a:r>
          </a:p>
          <a:p>
            <a:endParaRPr u="sng">
              <a:solidFill>
                <a:srgbClr val="0563C1"/>
              </a:solidFill>
              <a:uFill>
                <a:solidFill>
                  <a:srgbClr val="0563C1"/>
                </a:solidFill>
              </a:uFill>
              <a:hlinkClick r:id="rId3"/>
            </a:endParaRPr>
          </a:p>
          <a:p>
            <a:r>
              <a:rPr u="sng">
                <a:solidFill>
                  <a:srgbClr val="0563C1"/>
                </a:solidFill>
                <a:uFill>
                  <a:solidFill>
                    <a:srgbClr val="0563C1"/>
                  </a:solidFill>
                </a:uFill>
                <a:hlinkClick r:id="rId4"/>
              </a:rPr>
              <a:t>https://www.afn.ca/wp-content/uploads/2020/01/12-19-02-06-AFN-Fact-Sheet-Enfranchisement-final-reviewed_FR.pdf</a:t>
            </a:r>
            <a:endParaRPr>
              <a:solidFill>
                <a:srgbClr val="FFFFFF">
                  <a:alpha val="80000"/>
                </a:srgbClr>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xfrm>
            <a:off x="381000" y="685800"/>
            <a:ext cx="6096000" cy="3429000"/>
          </a:xfrm>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https://www.csia-nitassinan.org/spip.php?article1061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hape 279"/>
          <p:cNvSpPr>
            <a:spLocks noGrp="1" noRot="1" noChangeAspect="1"/>
          </p:cNvSpPr>
          <p:nvPr>
            <p:ph type="sldImg"/>
          </p:nvPr>
        </p:nvSpPr>
        <p:spPr>
          <a:xfrm>
            <a:off x="381000" y="685800"/>
            <a:ext cx="6096000" cy="3429000"/>
          </a:xfrm>
          <a:prstGeom prst="rect">
            <a:avLst/>
          </a:prstGeom>
        </p:spPr>
        <p:txBody>
          <a:bodyPr/>
          <a:lstStyle/>
          <a:p>
            <a:endParaRPr/>
          </a:p>
        </p:txBody>
      </p:sp>
      <p:sp>
        <p:nvSpPr>
          <p:cNvPr id="280" name="Shape 280"/>
          <p:cNvSpPr>
            <a:spLocks noGrp="1"/>
          </p:cNvSpPr>
          <p:nvPr>
            <p:ph type="body" sz="quarter" idx="1"/>
          </p:nvPr>
        </p:nvSpPr>
        <p:spPr>
          <a:prstGeom prst="rect">
            <a:avLst/>
          </a:prstGeom>
        </p:spPr>
        <p:txBody>
          <a:bodyPr/>
          <a:lstStyle/>
          <a:p>
            <a:r>
              <a:rPr lang="fr-CA" dirty="0"/>
              <a:t>Image tirée de https://www.ritimo.org/Amerique-du-Sud-le-triomphe-du-post-extractivisme-en-2015</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Voici un film sur les déplacements de la communauté initialement située à Inukjuaak : </a:t>
            </a:r>
            <a:r>
              <a:rPr u="sng">
                <a:solidFill>
                  <a:srgbClr val="0563C1"/>
                </a:solidFill>
                <a:uFill>
                  <a:solidFill>
                    <a:srgbClr val="0563C1"/>
                  </a:solidFill>
                </a:uFill>
                <a:hlinkClick r:id="rId3"/>
              </a:rPr>
              <a:t>https://www.onf.ca/film/martha_qui_vient_du_froid-film</a:t>
            </a:r>
            <a:r>
              <a:t>/</a:t>
            </a:r>
          </a:p>
          <a:p>
            <a:endParaRPr/>
          </a:p>
          <a:p>
            <a:r>
              <a:t>Image tirée de </a:t>
            </a:r>
            <a:r>
              <a:rPr u="sng">
                <a:solidFill>
                  <a:srgbClr val="0563C1"/>
                </a:solidFill>
                <a:uFill>
                  <a:solidFill>
                    <a:srgbClr val="0563C1"/>
                  </a:solidFill>
                </a:uFill>
                <a:hlinkClick r:id="rId4"/>
              </a:rPr>
              <a:t>https://www.flickr.com/photos/fibonacciblue/32778542291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noRot="1" noChangeAspect="1"/>
          </p:cNvSpPr>
          <p:nvPr>
            <p:ph type="sldImg"/>
          </p:nvPr>
        </p:nvSpPr>
        <p:spPr>
          <a:xfrm>
            <a:off x="381000" y="685800"/>
            <a:ext cx="6096000" cy="3429000"/>
          </a:xfrm>
          <a:prstGeom prst="rect">
            <a:avLst/>
          </a:prstGeom>
        </p:spPr>
        <p:txBody>
          <a:bodyPr/>
          <a:lstStyle/>
          <a:p>
            <a:endParaRPr/>
          </a:p>
        </p:txBody>
      </p:sp>
      <p:sp>
        <p:nvSpPr>
          <p:cNvPr id="292" name="Shape 292"/>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https://www.flickr.com/photos/fibonacciblue/32778542291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xfrm>
            <a:off x="381000" y="685800"/>
            <a:ext cx="6096000" cy="3429000"/>
          </a:xfrm>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https://en.wikipedia.org/wiki/Missing_and_murdered_Indigenous_women#/media/File:2016_366_277_-REDress_Project_(29473248523).jpg</a:t>
            </a:r>
            <a: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381000" y="685800"/>
            <a:ext cx="6096000" cy="3429000"/>
          </a:xfrm>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https://commons.wikimedia.org/wiki/File:MMIW_Task_Force_Rally_-_46978352585.jpg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https://commons.wikimedia.org/wiki/File:MMIW_Task_Force_Rally.jpg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381000" y="685800"/>
            <a:ext cx="6096000" cy="3429000"/>
          </a:xfrm>
          <a:prstGeom prst="rect">
            <a:avLst/>
          </a:prstGeom>
        </p:spPr>
        <p:txBody>
          <a:bodyPr/>
          <a:lstStyle/>
          <a:p>
            <a:endParaRPr/>
          </a:p>
        </p:txBody>
      </p:sp>
      <p:sp>
        <p:nvSpPr>
          <p:cNvPr id="128" name="Shape 128"/>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https://www.pinterest.fr/pin/427208714653718477/</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xfrm>
            <a:off x="381000" y="685800"/>
            <a:ext cx="6096000" cy="3429000"/>
          </a:xfrm>
          <a:prstGeom prst="rect">
            <a:avLst/>
          </a:prstGeom>
        </p:spPr>
        <p:txBody>
          <a:bodyPr/>
          <a:lstStyle/>
          <a:p>
            <a:endParaRPr/>
          </a:p>
        </p:txBody>
      </p:sp>
      <p:sp>
        <p:nvSpPr>
          <p:cNvPr id="324" name="Shape 32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https://www.flickr.com/photos/arctic_council/15599458061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https://en.wikipedia.org/wiki/Indigenous_peoples_in_Canada#/media/File:Drumdance.jpg</a:t>
            </a:r>
            <a: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xfrm>
            <a:off x="381000" y="685800"/>
            <a:ext cx="6096000" cy="3429000"/>
          </a:xfrm>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rPr lang="fr-CA" dirty="0"/>
              <a:t>Image tirée de </a:t>
            </a:r>
            <a:r>
              <a:rPr lang="fr-CA" u="sng" dirty="0">
                <a:solidFill>
                  <a:srgbClr val="0563C1"/>
                </a:solidFill>
                <a:uFill>
                  <a:solidFill>
                    <a:srgbClr val="0563C1"/>
                  </a:solidFill>
                </a:uFill>
                <a:hlinkClick r:id="rId3"/>
              </a:rPr>
              <a:t>https://www.flickr.com/photos/lblain/33089193235</a:t>
            </a:r>
            <a:r>
              <a:rPr lang="fr-CA" dirty="0"/>
              <a:t> </a:t>
            </a:r>
            <a:endParaRPr lang="fr-CA" u="sng" dirty="0">
              <a:solidFill>
                <a:srgbClr val="0563C1"/>
              </a:solidFill>
              <a:uFill>
                <a:solidFill>
                  <a:srgbClr val="0563C1"/>
                </a:solidFill>
              </a:uFill>
              <a:hlinkClick r:id="rId4"/>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noRot="1" noChangeAspect="1"/>
          </p:cNvSpPr>
          <p:nvPr>
            <p:ph type="sldImg"/>
          </p:nvPr>
        </p:nvSpPr>
        <p:spPr>
          <a:xfrm>
            <a:off x="381000" y="685800"/>
            <a:ext cx="6096000" cy="3429000"/>
          </a:xfrm>
          <a:prstGeom prst="rect">
            <a:avLst/>
          </a:prstGeom>
        </p:spPr>
        <p:txBody>
          <a:bodyPr/>
          <a:lstStyle/>
          <a:p>
            <a:endParaRPr/>
          </a:p>
        </p:txBody>
      </p:sp>
      <p:sp>
        <p:nvSpPr>
          <p:cNvPr id="346" name="Shape 346"/>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https://fineartamerica.com/featured/wendigo-arthur-pena.html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xfrm>
            <a:off x="381000" y="685800"/>
            <a:ext cx="6096000" cy="3429000"/>
          </a:xfrm>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https://fr.wikipedia.org/wiki/Attikameks#/media/Fichier:A_la_rencontre_de_deux_generations.jpg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xfrm>
            <a:off x="381000" y="685800"/>
            <a:ext cx="6096000" cy="3429000"/>
          </a:xfrm>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https://en.wikipedia.org/wiki/Atikamekw#/media/File:Autochtones_de_la_Manouane_vers_1900.jpg</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xfrm>
            <a:off x="381000" y="685800"/>
            <a:ext cx="6096000" cy="3429000"/>
          </a:xfrm>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https://www.pinterest.com/xlauraax10/womban/</a:t>
            </a:r>
          </a:p>
          <a:p>
            <a:r>
              <a:t>Lien pour le texte en ligne : </a:t>
            </a:r>
            <a:r>
              <a:rPr u="sng">
                <a:solidFill>
                  <a:srgbClr val="0563C1"/>
                </a:solidFill>
                <a:uFill>
                  <a:solidFill>
                    <a:srgbClr val="0563C1"/>
                  </a:solidFill>
                </a:uFill>
                <a:hlinkClick r:id="rId4"/>
              </a:rPr>
              <a:t>https://revueliberte.ca/article/980/manifeste-des-premiers-peuples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dirty="0"/>
              <a:t>Image </a:t>
            </a:r>
            <a:r>
              <a:rPr dirty="0" err="1"/>
              <a:t>tirée</a:t>
            </a:r>
            <a:r>
              <a:rPr dirty="0"/>
              <a:t> de</a:t>
            </a:r>
            <a:r>
              <a:rPr lang="fr-CA" dirty="0"/>
              <a:t> </a:t>
            </a:r>
            <a:r>
              <a:rPr lang="fr-CA" u="sng" dirty="0">
                <a:solidFill>
                  <a:srgbClr val="0563C1"/>
                </a:solidFill>
                <a:uFill>
                  <a:solidFill>
                    <a:srgbClr val="0563C1"/>
                  </a:solidFill>
                </a:uFill>
                <a:hlinkClick r:id="rId3"/>
              </a:rPr>
              <a:t>https://www.flickr.com/photos/lblain/33089193235</a:t>
            </a:r>
            <a:r>
              <a:rPr lang="fr-CA" dirty="0"/>
              <a:t> </a:t>
            </a:r>
            <a:endParaRPr u="sng" dirty="0">
              <a:solidFill>
                <a:srgbClr val="0563C1"/>
              </a:solidFill>
              <a:uFill>
                <a:solidFill>
                  <a:srgbClr val="0563C1"/>
                </a:solidFill>
              </a:uFill>
              <a:hlinkClick r:id="rId4"/>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https://www.flickr.com/photos/lblain/33089193235</a:t>
            </a:r>
            <a:r>
              <a:rPr dirty="0"/>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https://pixabay.com/photos/inuksuk-canada-inuit-2435154/</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r>
              <a:t>Image tirée de : </a:t>
            </a:r>
            <a:r>
              <a:rPr u="sng">
                <a:solidFill>
                  <a:srgbClr val="0563C1"/>
                </a:solidFill>
                <a:uFill>
                  <a:solidFill>
                    <a:srgbClr val="0563C1"/>
                  </a:solidFill>
                </a:uFill>
                <a:hlinkClick r:id="rId3"/>
              </a:rPr>
              <a:t>https://fr.wikipedia.org/wiki/Pointe_Clovis#/media/Fichier:Clovis_Rummells_Maske.jpg</a:t>
            </a:r>
          </a:p>
          <a:p>
            <a:r>
              <a:t>Pointes de type clovis (13 500 ans)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CA" dirty="0"/>
              <a:t>Image tirée de </a:t>
            </a:r>
            <a:r>
              <a:rPr lang="fr-CA" u="sng" dirty="0">
                <a:solidFill>
                  <a:srgbClr val="0563C1"/>
                </a:solidFill>
                <a:uFill>
                  <a:solidFill>
                    <a:srgbClr val="0563C1"/>
                  </a:solidFill>
                </a:uFill>
                <a:hlinkClick r:id="rId3"/>
              </a:rPr>
              <a:t>https://pixabay.com/photos/inuksuk-canada-inuit-2435154/</a:t>
            </a:r>
          </a:p>
          <a:p>
            <a:endParaRPr lang="fr-CA" dirty="0"/>
          </a:p>
        </p:txBody>
      </p:sp>
    </p:spTree>
    <p:extLst>
      <p:ext uri="{BB962C8B-B14F-4D97-AF65-F5344CB8AC3E}">
        <p14:creationId xmlns:p14="http://schemas.microsoft.com/office/powerpoint/2010/main" val="15714077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xfrm>
            <a:off x="381000" y="685800"/>
            <a:ext cx="6096000" cy="3429000"/>
          </a:xfrm>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https://en.wikipedia.org/wiki/Forest#/media/File:Garibaldi_National_Park_-_Garibaldi_Mountain.jpg</a:t>
            </a:r>
            <a: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t>Image tirée de https://en.wikipedia.org/wiki/Forests_of_Canada#/media/File:SummitLake.JPG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Image tirée de https://en.wikipedia.org/wiki/Forests_of_Canada#/media/File:Niagara_Glen_Nature_Reserve_-_view_of_Niagara_River.jpg</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https://en.wikipedia.org/wiki/Forests_of_Canada#/media/File:Northern_Hardwood_Forest_(1)_(21178820598).jpg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a:spLocks noGrp="1" noRot="1" noChangeAspect="1"/>
          </p:cNvSpPr>
          <p:nvPr>
            <p:ph type="sldImg"/>
          </p:nvPr>
        </p:nvSpPr>
        <p:spPr>
          <a:xfrm>
            <a:off x="381000" y="685800"/>
            <a:ext cx="6096000" cy="3429000"/>
          </a:xfrm>
          <a:prstGeom prst="rect">
            <a:avLst/>
          </a:prstGeom>
        </p:spPr>
        <p:txBody>
          <a:bodyPr/>
          <a:lstStyle/>
          <a:p>
            <a:endParaRPr/>
          </a:p>
        </p:txBody>
      </p:sp>
      <p:sp>
        <p:nvSpPr>
          <p:cNvPr id="428" name="Shape 428"/>
          <p:cNvSpPr>
            <a:spLocks noGrp="1"/>
          </p:cNvSpPr>
          <p:nvPr>
            <p:ph type="body" sz="quarter" idx="1"/>
          </p:nvPr>
        </p:nvSpPr>
        <p:spPr>
          <a:prstGeom prst="rect">
            <a:avLst/>
          </a:prstGeom>
        </p:spPr>
        <p:txBody>
          <a:bodyPr/>
          <a:lstStyle/>
          <a:p>
            <a:r>
              <a:rPr lang="fr-CA" dirty="0"/>
              <a:t>Image tirée de </a:t>
            </a:r>
            <a:r>
              <a:rPr lang="fr-CA" u="sng" dirty="0">
                <a:solidFill>
                  <a:srgbClr val="0563C1"/>
                </a:solidFill>
                <a:uFill>
                  <a:solidFill>
                    <a:srgbClr val="0563C1"/>
                  </a:solidFill>
                </a:uFill>
                <a:hlinkClick r:id="rId3"/>
              </a:rPr>
              <a:t>https://en.wikipedia.org/wiki/Forests_of_Canada#/media/File:Northern_Hardwood_Forest_(1)_(21178820598).jpg</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CA" dirty="0"/>
              <a:t>Image tirée de </a:t>
            </a:r>
            <a:r>
              <a:rPr lang="fr-CA" u="sng" dirty="0">
                <a:solidFill>
                  <a:srgbClr val="0563C1"/>
                </a:solidFill>
                <a:uFill>
                  <a:solidFill>
                    <a:srgbClr val="0563C1"/>
                  </a:solidFill>
                </a:uFill>
                <a:hlinkClick r:id="rId3"/>
              </a:rPr>
              <a:t>https://en.wikipedia.org/wiki/Forests_of_Canada#/media/File:Northern_Hardwood_Forest_(1)_(21178820598).jpg</a:t>
            </a:r>
          </a:p>
          <a:p>
            <a:endParaRPr lang="fr-CA" dirty="0"/>
          </a:p>
        </p:txBody>
      </p:sp>
    </p:spTree>
    <p:extLst>
      <p:ext uri="{BB962C8B-B14F-4D97-AF65-F5344CB8AC3E}">
        <p14:creationId xmlns:p14="http://schemas.microsoft.com/office/powerpoint/2010/main" val="41452656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noRot="1" noChangeAspect="1"/>
          </p:cNvSpPr>
          <p:nvPr>
            <p:ph type="sldImg"/>
          </p:nvPr>
        </p:nvSpPr>
        <p:spPr>
          <a:xfrm>
            <a:off x="381000" y="685800"/>
            <a:ext cx="6096000" cy="3429000"/>
          </a:xfrm>
          <a:prstGeom prst="rect">
            <a:avLst/>
          </a:prstGeom>
        </p:spPr>
        <p:txBody>
          <a:bodyPr/>
          <a:lstStyle/>
          <a:p>
            <a:endParaRPr/>
          </a:p>
        </p:txBody>
      </p:sp>
      <p:sp>
        <p:nvSpPr>
          <p:cNvPr id="439" name="Shape 439"/>
          <p:cNvSpPr>
            <a:spLocks noGrp="1"/>
          </p:cNvSpPr>
          <p:nvPr>
            <p:ph type="body" sz="quarter" idx="1"/>
          </p:nvPr>
        </p:nvSpPr>
        <p:spPr>
          <a:prstGeom prst="rect">
            <a:avLst/>
          </a:prstGeom>
        </p:spPr>
        <p:txBody>
          <a:bodyPr/>
          <a:lstStyle/>
          <a:p>
            <a:r>
              <a:rPr lang="fr-CA" dirty="0"/>
              <a:t>Image tirée de </a:t>
            </a:r>
            <a:r>
              <a:rPr lang="fr-CA" u="sng" dirty="0">
                <a:solidFill>
                  <a:srgbClr val="0563C1"/>
                </a:solidFill>
                <a:uFill>
                  <a:solidFill>
                    <a:srgbClr val="0563C1"/>
                  </a:solidFill>
                </a:uFill>
                <a:hlinkClick r:id="rId3"/>
              </a:rPr>
              <a:t>https://www.csia-nitassinan.org/spip.php?article644</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381000" y="685800"/>
            <a:ext cx="6096000" cy="3429000"/>
          </a:xfrm>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https://www.csia-nitassinan.org/spip.php?article644</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xfrm>
            <a:off x="381000" y="685800"/>
            <a:ext cx="6096000" cy="3429000"/>
          </a:xfrm>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https://en.wikipedia.org/wiki/File:Walking_With_Our_Sisters_Shingwauk_Auditorium_2014.jpg</a:t>
            </a:r>
          </a:p>
        </p:txBody>
      </p:sp>
    </p:spTree>
    <p:extLst>
      <p:ext uri="{BB962C8B-B14F-4D97-AF65-F5344CB8AC3E}">
        <p14:creationId xmlns:p14="http://schemas.microsoft.com/office/powerpoint/2010/main" val="137724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https://wiki2th.com/id/Quebec_province#wiki-22</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xfrm>
            <a:off x="381000" y="685800"/>
            <a:ext cx="6096000" cy="3429000"/>
          </a:xfrm>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https://fr.wikipedia.org/wiki/Pensionnats_pour_Autochtones_au_Canada#/media/Fichier:M%C3%A2t_tot%C3%A9mique_des_pensionnats_03.jpg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xfrm>
            <a:off x="381000" y="685800"/>
            <a:ext cx="6096000" cy="3429000"/>
          </a:xfrm>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https://www.pinterest.ca/inthemoment43/maxine-noel/</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noRot="1" noChangeAspect="1"/>
          </p:cNvSpPr>
          <p:nvPr>
            <p:ph type="sldImg"/>
          </p:nvPr>
        </p:nvSpPr>
        <p:spPr>
          <a:xfrm>
            <a:off x="381000" y="685800"/>
            <a:ext cx="6096000" cy="3429000"/>
          </a:xfrm>
          <a:prstGeom prst="rect">
            <a:avLst/>
          </a:prstGeom>
        </p:spPr>
        <p:txBody>
          <a:bodyPr/>
          <a:lstStyle/>
          <a:p>
            <a:endParaRPr/>
          </a:p>
        </p:txBody>
      </p:sp>
      <p:sp>
        <p:nvSpPr>
          <p:cNvPr id="476" name="Shape 47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https://www.flickr.com/photos/fibonacciblue/32778542291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noRot="1" noChangeAspect="1"/>
          </p:cNvSpPr>
          <p:nvPr>
            <p:ph type="sldImg"/>
          </p:nvPr>
        </p:nvSpPr>
        <p:spPr>
          <a:xfrm>
            <a:off x="381000" y="685800"/>
            <a:ext cx="6096000" cy="3429000"/>
          </a:xfrm>
          <a:prstGeom prst="rect">
            <a:avLst/>
          </a:prstGeom>
        </p:spPr>
        <p:txBody>
          <a:bodyPr/>
          <a:lstStyle/>
          <a:p>
            <a:endParaRPr/>
          </a:p>
        </p:txBody>
      </p:sp>
      <p:sp>
        <p:nvSpPr>
          <p:cNvPr id="482" name="Shape 482"/>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https://www.flickr.com/photos/fibonacciblue/32778542291</a:t>
            </a:r>
            <a:r>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381000" y="685800"/>
            <a:ext cx="6096000" cy="3429000"/>
          </a:xfrm>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https://commons.wikimedia.org/wiki/File:MMIW_Task_Force_Rally.jpg</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dirty="0"/>
              <a:t>Image tirée de </a:t>
            </a:r>
            <a:r>
              <a:rPr lang="fr-CA" u="sng" dirty="0">
                <a:solidFill>
                  <a:srgbClr val="0563C1"/>
                </a:solidFill>
                <a:uFill>
                  <a:solidFill>
                    <a:srgbClr val="0563C1"/>
                  </a:solidFill>
                </a:uFill>
                <a:hlinkClick r:id="rId3"/>
              </a:rPr>
              <a:t>https://commons.wikimedia.org/wiki/File:Idle_No_More_forum_at_UFV_(8411782311).jpg</a:t>
            </a:r>
          </a:p>
          <a:p>
            <a:endParaRPr lang="fr-CA" dirty="0"/>
          </a:p>
        </p:txBody>
      </p:sp>
    </p:spTree>
    <p:extLst>
      <p:ext uri="{BB962C8B-B14F-4D97-AF65-F5344CB8AC3E}">
        <p14:creationId xmlns:p14="http://schemas.microsoft.com/office/powerpoint/2010/main" val="31186265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noRot="1" noChangeAspect="1"/>
          </p:cNvSpPr>
          <p:nvPr>
            <p:ph type="sldImg"/>
          </p:nvPr>
        </p:nvSpPr>
        <p:spPr>
          <a:xfrm>
            <a:off x="381000" y="685800"/>
            <a:ext cx="6096000" cy="3429000"/>
          </a:xfrm>
          <a:prstGeom prst="rect">
            <a:avLst/>
          </a:prstGeom>
        </p:spPr>
        <p:txBody>
          <a:bodyPr/>
          <a:lstStyle/>
          <a:p>
            <a:endParaRPr/>
          </a:p>
        </p:txBody>
      </p:sp>
      <p:sp>
        <p:nvSpPr>
          <p:cNvPr id="504" name="Shape 504"/>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https://fr.wikipedia.org/wiki/Marie-Andr%C3%A9e_Gill#/media/Fichier:Marie-Andree-Gill_performing.jpg</a:t>
            </a:r>
            <a: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xfrm>
            <a:off x="381000" y="685800"/>
            <a:ext cx="6096000" cy="3429000"/>
          </a:xfrm>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https://fr.wikipedia.org/wiki/Fichier:Aboriginal_War_Veterans_monument_(close).JPG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xfrm>
            <a:off x="381000" y="685800"/>
            <a:ext cx="6096000" cy="3429000"/>
          </a:xfrm>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https://www.flickr.com/photos/missrogue/8293754149</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381000" y="685800"/>
            <a:ext cx="6096000" cy="3429000"/>
          </a:xfrm>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https://commons.wikimedia.org/wiki/File:Idle_No_More_forum_at_UFV_(8411782311).jpg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https://www.csia-nitassinan.org/spip.php?article644</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xfrm>
            <a:off x="381000" y="685800"/>
            <a:ext cx="6096000" cy="3429000"/>
          </a:xfrm>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Voici quelques articles à ce sujet :</a:t>
            </a:r>
          </a:p>
          <a:p>
            <a:r>
              <a:t>https://www.ledevoir.com/societe/587881/en-cinq-ans-200-enquetes-criminelles-sur-des-policiers-apres-des-plaintes-d-autochtones </a:t>
            </a:r>
          </a:p>
          <a:p>
            <a:r>
              <a:t>https://www.ledevoir.com/societe/637200/deces-de-joyce-echaquan-la-coroner-recommande-au-gouvernement-legault-de-reconnaitre-le-racisme-systemique </a:t>
            </a:r>
          </a:p>
          <a:p>
            <a:r>
              <a:t>https://ici.radio-canada.ca/espaces-autochtones/1713485/racisme-systemique-autochtones-ivan-gray-isabelle-picard-widia-lariviere</a:t>
            </a:r>
          </a:p>
          <a:p>
            <a:endParaRPr/>
          </a:p>
          <a:p>
            <a:r>
              <a:t>Image tirée de https://commons.wikimedia.org/wiki/File:Missing_and_Murdered_Indigenous_Women_(25054885580).jpg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Shape 539"/>
          <p:cNvSpPr>
            <a:spLocks noGrp="1" noRot="1" noChangeAspect="1"/>
          </p:cNvSpPr>
          <p:nvPr>
            <p:ph type="sldImg"/>
          </p:nvPr>
        </p:nvSpPr>
        <p:spPr>
          <a:xfrm>
            <a:off x="381000" y="685800"/>
            <a:ext cx="6096000" cy="3429000"/>
          </a:xfrm>
          <a:prstGeom prst="rect">
            <a:avLst/>
          </a:prstGeom>
        </p:spPr>
        <p:txBody>
          <a:bodyPr/>
          <a:lstStyle/>
          <a:p>
            <a:endParaRPr/>
          </a:p>
        </p:txBody>
      </p:sp>
      <p:sp>
        <p:nvSpPr>
          <p:cNvPr id="540" name="Shape 540"/>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https://commons.wikimedia.org/wiki/File:Decolonize_Turtle_Island_(cropped).jpg</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xfrm>
            <a:off x="381000" y="685800"/>
            <a:ext cx="6096000" cy="3429000"/>
          </a:xfrm>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fr-CA" dirty="0"/>
              <a:t>Image tirée de </a:t>
            </a:r>
            <a:r>
              <a:rPr lang="fr-CA" u="sng" dirty="0">
                <a:solidFill>
                  <a:srgbClr val="0563C1"/>
                </a:solidFill>
                <a:uFill>
                  <a:solidFill>
                    <a:srgbClr val="0563C1"/>
                  </a:solidFill>
                </a:uFill>
                <a:hlinkClick r:id="rId3"/>
              </a:rPr>
              <a:t>https://commons.wikimedia.org/wiki/File:Decolonize_Turtle_Island_(cropped).jpg</a:t>
            </a:r>
          </a:p>
          <a:p>
            <a:endParaRPr lang="fr-CA" dirty="0"/>
          </a:p>
          <a:p>
            <a:r>
              <a:rPr dirty="0"/>
              <a:t>Les capsules « </a:t>
            </a:r>
            <a:r>
              <a:rPr dirty="0" err="1"/>
              <a:t>Décoloniser</a:t>
            </a:r>
            <a:r>
              <a:rPr dirty="0"/>
              <a:t> </a:t>
            </a:r>
            <a:r>
              <a:rPr dirty="0" err="1"/>
              <a:t>l’Histoire</a:t>
            </a:r>
            <a:r>
              <a:rPr dirty="0"/>
              <a:t> » </a:t>
            </a:r>
            <a:r>
              <a:rPr dirty="0" err="1"/>
              <a:t>en</a:t>
            </a:r>
            <a:r>
              <a:rPr dirty="0"/>
              <a:t> </a:t>
            </a:r>
            <a:r>
              <a:rPr dirty="0" err="1"/>
              <a:t>sont</a:t>
            </a:r>
            <a:r>
              <a:rPr dirty="0"/>
              <a:t> un bon </a:t>
            </a:r>
            <a:r>
              <a:rPr dirty="0" err="1"/>
              <a:t>exemple</a:t>
            </a:r>
            <a:r>
              <a:rPr dirty="0"/>
              <a:t> : </a:t>
            </a:r>
            <a:r>
              <a:rPr u="sng" dirty="0">
                <a:solidFill>
                  <a:srgbClr val="0563C1"/>
                </a:solidFill>
                <a:uFill>
                  <a:solidFill>
                    <a:srgbClr val="0563C1"/>
                  </a:solidFill>
                </a:uFill>
                <a:hlinkClick r:id="rId4"/>
              </a:rPr>
              <a:t>https://www.telequebec.tv/documentaire/decoloniser-l-histoire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noRot="1" noChangeAspect="1"/>
          </p:cNvSpPr>
          <p:nvPr>
            <p:ph type="sldImg"/>
          </p:nvPr>
        </p:nvSpPr>
        <p:spPr>
          <a:xfrm>
            <a:off x="381000" y="685800"/>
            <a:ext cx="6096000" cy="3429000"/>
          </a:xfrm>
          <a:prstGeom prst="rect">
            <a:avLst/>
          </a:prstGeom>
        </p:spPr>
        <p:txBody>
          <a:bodyPr/>
          <a:lstStyle/>
          <a:p>
            <a:endParaRPr/>
          </a:p>
        </p:txBody>
      </p:sp>
      <p:sp>
        <p:nvSpPr>
          <p:cNvPr id="554" name="Shape 554"/>
          <p:cNvSpPr>
            <a:spLocks noGrp="1"/>
          </p:cNvSpPr>
          <p:nvPr>
            <p:ph type="body" sz="quarter" idx="1"/>
          </p:nvPr>
        </p:nvSpPr>
        <p:spPr>
          <a:prstGeom prst="rect">
            <a:avLst/>
          </a:prstGeom>
        </p:spPr>
        <p:txBody>
          <a:bodyPr/>
          <a:lstStyle/>
          <a:p>
            <a:r>
              <a:rPr dirty="0"/>
              <a:t>Image </a:t>
            </a:r>
            <a:r>
              <a:rPr dirty="0" err="1"/>
              <a:t>tirée</a:t>
            </a:r>
            <a:r>
              <a:rPr dirty="0"/>
              <a:t> de </a:t>
            </a:r>
            <a:r>
              <a:rPr u="sng" dirty="0">
                <a:solidFill>
                  <a:srgbClr val="0563C1"/>
                </a:solidFill>
                <a:uFill>
                  <a:solidFill>
                    <a:srgbClr val="0563C1"/>
                  </a:solidFill>
                </a:uFill>
                <a:hlinkClick r:id="rId3"/>
              </a:rPr>
              <a:t>https://en.wikipedia.org/wiki/File:Walking_With_Our_Sisters_Shingwauk_Auditorium_2014.jpg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https://fr.wikipedia.org/wiki/Samuel_de_Champlain#/media/Fichier:Samuel_de_Champlain_arrive_%C3%A0_Qu%C3%A9bec_-_George_Agnew_Reid_-_1909.jpg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https://fr.wikipedia.org/wiki/Controverse_de_Valladolid#/media/Fichier:Codex_Magliabechiano_(141_cropped).jpg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xfrm>
            <a:off x="381000" y="685800"/>
            <a:ext cx="6096000" cy="3429000"/>
          </a:xfrm>
          <a:prstGeom prst="rect">
            <a:avLst/>
          </a:prstGeom>
        </p:spPr>
        <p:txBody>
          <a:bodyPr/>
          <a:lstStyle/>
          <a:p>
            <a:endParaRPr/>
          </a:p>
        </p:txBody>
      </p:sp>
      <p:sp>
        <p:nvSpPr>
          <p:cNvPr id="170" name="Shape 170"/>
          <p:cNvSpPr>
            <a:spLocks noGrp="1"/>
          </p:cNvSpPr>
          <p:nvPr>
            <p:ph type="body" sz="quarter" idx="1"/>
          </p:nvPr>
        </p:nvSpPr>
        <p:spPr>
          <a:prstGeom prst="rect">
            <a:avLst/>
          </a:prstGeom>
        </p:spPr>
        <p:txBody>
          <a:bodyPr/>
          <a:lstStyle/>
          <a:p>
            <a:r>
              <a:t>Image tirée de </a:t>
            </a:r>
            <a:r>
              <a:rPr u="sng">
                <a:solidFill>
                  <a:srgbClr val="0563C1"/>
                </a:solidFill>
                <a:uFill>
                  <a:solidFill>
                    <a:srgbClr val="0563C1"/>
                  </a:solidFill>
                </a:uFill>
                <a:hlinkClick r:id="rId3"/>
              </a:rPr>
              <a:t>https://commons.wikimedia.org/wiki/File:M0354_1951-31-299-2_4.jpg?uselang=fr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1524000" y="1122362"/>
            <a:ext cx="9144000" cy="2387601"/>
          </a:xfrm>
          <a:prstGeom prst="rect">
            <a:avLst/>
          </a:prstGeom>
        </p:spPr>
        <p:txBody>
          <a:bodyPr anchor="b"/>
          <a:lstStyle>
            <a:lvl1pPr>
              <a:lnSpc>
                <a:spcPct val="110000"/>
              </a:lnSpc>
              <a:defRPr sz="7200" spc="72">
                <a:solidFill>
                  <a:srgbClr val="FFFFFF"/>
                </a:solidFill>
                <a:latin typeface="Volkhov-Regular"/>
                <a:ea typeface="Volkhov-Regular"/>
                <a:cs typeface="Volkhov-Regular"/>
                <a:sym typeface="Volkhov-Regular"/>
              </a:defRPr>
            </a:lvl1pPr>
          </a:lstStyle>
          <a:p>
            <a:r>
              <a:t>Texte du titre</a:t>
            </a:r>
          </a:p>
        </p:txBody>
      </p:sp>
      <p:sp>
        <p:nvSpPr>
          <p:cNvPr id="12"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ontenu avec légende">
    <p:spTree>
      <p:nvGrpSpPr>
        <p:cNvPr id="1" name=""/>
        <p:cNvGrpSpPr/>
        <p:nvPr/>
      </p:nvGrpSpPr>
      <p:grpSpPr>
        <a:xfrm>
          <a:off x="0" y="0"/>
          <a:ext cx="0" cy="0"/>
          <a:chOff x="0" y="0"/>
          <a:chExt cx="0" cy="0"/>
        </a:xfrm>
      </p:grpSpPr>
      <p:sp>
        <p:nvSpPr>
          <p:cNvPr id="90"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91" name="Texte niveau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Texte niveau 1</a:t>
            </a:r>
          </a:p>
          <a:p>
            <a:pPr lvl="1"/>
            <a:r>
              <a:t>Texte niveau 2</a:t>
            </a:r>
          </a:p>
          <a:p>
            <a:pPr lvl="2"/>
            <a:r>
              <a:t>Texte niveau 3</a:t>
            </a:r>
          </a:p>
          <a:p>
            <a:pPr lvl="3"/>
            <a:r>
              <a:t>Texte niveau 4</a:t>
            </a:r>
          </a:p>
          <a:p>
            <a:pPr lvl="4"/>
            <a:r>
              <a:t>Texte niveau 5</a:t>
            </a:r>
          </a:p>
        </p:txBody>
      </p:sp>
      <p:sp>
        <p:nvSpPr>
          <p:cNvPr id="92" name="Espace réservé du texte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9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mage avec légende">
    <p:spTree>
      <p:nvGrpSpPr>
        <p:cNvPr id="1" name=""/>
        <p:cNvGrpSpPr/>
        <p:nvPr/>
      </p:nvGrpSpPr>
      <p:grpSpPr>
        <a:xfrm>
          <a:off x="0" y="0"/>
          <a:ext cx="0" cy="0"/>
          <a:chOff x="0" y="0"/>
          <a:chExt cx="0" cy="0"/>
        </a:xfrm>
      </p:grpSpPr>
      <p:sp>
        <p:nvSpPr>
          <p:cNvPr id="100" name="Texte du titre"/>
          <p:cNvSpPr txBox="1">
            <a:spLocks noGrp="1"/>
          </p:cNvSpPr>
          <p:nvPr>
            <p:ph type="title"/>
          </p:nvPr>
        </p:nvSpPr>
        <p:spPr>
          <a:xfrm>
            <a:off x="839787" y="457200"/>
            <a:ext cx="3932239" cy="1600200"/>
          </a:xfrm>
          <a:prstGeom prst="rect">
            <a:avLst/>
          </a:prstGeom>
        </p:spPr>
        <p:txBody>
          <a:bodyPr anchor="b"/>
          <a:lstStyle>
            <a:lvl1pPr>
              <a:defRPr sz="3200"/>
            </a:lvl1pPr>
          </a:lstStyle>
          <a:p>
            <a:r>
              <a:t>Texte du titre</a:t>
            </a:r>
          </a:p>
        </p:txBody>
      </p:sp>
      <p:sp>
        <p:nvSpPr>
          <p:cNvPr id="101" name="Espace réservé pour une image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102" name="Texte niveau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iapositive de titre 0">
    <p:bg>
      <p:bgPr>
        <a:solidFill>
          <a:srgbClr val="000000"/>
        </a:solidFill>
        <a:effectLst/>
      </p:bgPr>
    </p:bg>
    <p:spTree>
      <p:nvGrpSpPr>
        <p:cNvPr id="1" name=""/>
        <p:cNvGrpSpPr/>
        <p:nvPr/>
      </p:nvGrpSpPr>
      <p:grpSpPr>
        <a:xfrm>
          <a:off x="0" y="0"/>
          <a:ext cx="0" cy="0"/>
          <a:chOff x="0" y="0"/>
          <a:chExt cx="0" cy="0"/>
        </a:xfrm>
      </p:grpSpPr>
      <p:sp>
        <p:nvSpPr>
          <p:cNvPr id="20" name="Texte du titre"/>
          <p:cNvSpPr txBox="1">
            <a:spLocks noGrp="1"/>
          </p:cNvSpPr>
          <p:nvPr>
            <p:ph type="title"/>
          </p:nvPr>
        </p:nvSpPr>
        <p:spPr>
          <a:xfrm>
            <a:off x="1524000" y="1122362"/>
            <a:ext cx="9144000" cy="2387601"/>
          </a:xfrm>
          <a:prstGeom prst="rect">
            <a:avLst/>
          </a:prstGeom>
        </p:spPr>
        <p:txBody>
          <a:bodyPr anchor="b"/>
          <a:lstStyle>
            <a:lvl1pPr algn="ctr">
              <a:defRPr sz="6000">
                <a:solidFill>
                  <a:srgbClr val="FFFFFF"/>
                </a:solidFill>
              </a:defRPr>
            </a:lvl1pPr>
          </a:lstStyle>
          <a:p>
            <a:r>
              <a:t>Texte du titre</a:t>
            </a:r>
          </a:p>
        </p:txBody>
      </p:sp>
      <p:sp>
        <p:nvSpPr>
          <p:cNvPr id="21" name="Texte niveau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solidFill>
                  <a:srgbClr val="FFFFFF"/>
                </a:solidFill>
              </a:defRPr>
            </a:lvl1pPr>
            <a:lvl2pPr marL="0" indent="457200" algn="ctr">
              <a:buSzTx/>
              <a:buFontTx/>
              <a:buNone/>
              <a:defRPr sz="2400">
                <a:solidFill>
                  <a:srgbClr val="FFFFFF"/>
                </a:solidFill>
              </a:defRPr>
            </a:lvl2pPr>
            <a:lvl3pPr marL="0" indent="914400" algn="ctr">
              <a:buSzTx/>
              <a:buFontTx/>
              <a:buNone/>
              <a:defRPr sz="2400">
                <a:solidFill>
                  <a:srgbClr val="FFFFFF"/>
                </a:solidFill>
              </a:defRPr>
            </a:lvl3pPr>
            <a:lvl4pPr marL="0" indent="1371600" algn="ctr">
              <a:buSzTx/>
              <a:buFontTx/>
              <a:buNone/>
              <a:defRPr sz="2400">
                <a:solidFill>
                  <a:srgbClr val="FFFFFF"/>
                </a:solidFill>
              </a:defRPr>
            </a:lvl4pPr>
            <a:lvl5pPr marL="0" indent="1828800" algn="ctr">
              <a:buSzTx/>
              <a:buFontTx/>
              <a:buNone/>
              <a:defRPr sz="2400">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22" name="Numéro de diapositive"/>
          <p:cNvSpPr txBox="1">
            <a:spLocks noGrp="1"/>
          </p:cNvSpPr>
          <p:nvPr>
            <p:ph type="sldNum" sz="quarter" idx="2"/>
          </p:nvPr>
        </p:nvSpPr>
        <p:spPr>
          <a:xfrm>
            <a:off x="11095176" y="6414760"/>
            <a:ext cx="258624" cy="248305"/>
          </a:xfrm>
          <a:prstGeom prst="rect">
            <a:avLst/>
          </a:prstGeom>
        </p:spPr>
        <p:txBody>
          <a:bodyPr/>
          <a:lstStyle>
            <a:lvl1pPr algn="r">
              <a:lnSpc>
                <a:spcPct val="100000"/>
              </a:lnSpc>
              <a:spcBef>
                <a:spcPts val="0"/>
              </a:spcBef>
              <a:defRPr sz="1200">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contenu">
    <p:spTree>
      <p:nvGrpSpPr>
        <p:cNvPr id="1" name=""/>
        <p:cNvGrpSpPr/>
        <p:nvPr/>
      </p:nvGrpSpPr>
      <p:grpSpPr>
        <a:xfrm>
          <a:off x="0" y="0"/>
          <a:ext cx="0" cy="0"/>
          <a:chOff x="0" y="0"/>
          <a:chExt cx="0" cy="0"/>
        </a:xfrm>
      </p:grpSpPr>
      <p:sp>
        <p:nvSpPr>
          <p:cNvPr id="29" name="Texte du titre"/>
          <p:cNvSpPr txBox="1">
            <a:spLocks noGrp="1"/>
          </p:cNvSpPr>
          <p:nvPr>
            <p:ph type="title"/>
          </p:nvPr>
        </p:nvSpPr>
        <p:spPr>
          <a:prstGeom prst="rect">
            <a:avLst/>
          </a:prstGeom>
        </p:spPr>
        <p:txBody>
          <a:bodyPr/>
          <a:lstStyle/>
          <a:p>
            <a:r>
              <a:t>Texte du titre</a:t>
            </a:r>
          </a:p>
        </p:txBody>
      </p:sp>
      <p:sp>
        <p:nvSpPr>
          <p:cNvPr id="30"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contenu 0">
    <p:bg>
      <p:bgPr>
        <a:solidFill>
          <a:srgbClr val="000000"/>
        </a:solidFill>
        <a:effectLst/>
      </p:bgPr>
    </p:bg>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lvl1pPr>
              <a:lnSpc>
                <a:spcPct val="140000"/>
              </a:lnSpc>
              <a:spcBef>
                <a:spcPts val="1500"/>
              </a:spcBef>
              <a:defRPr sz="3300">
                <a:solidFill>
                  <a:srgbClr val="FFFFFF"/>
                </a:solidFill>
                <a:latin typeface="Roboto Light"/>
                <a:ea typeface="Roboto Light"/>
                <a:cs typeface="Roboto Light"/>
                <a:sym typeface="Roboto Light"/>
              </a:defRPr>
            </a:lvl1pPr>
          </a:lstStyle>
          <a:p>
            <a:r>
              <a:t>Texte du titre</a:t>
            </a:r>
          </a:p>
        </p:txBody>
      </p:sp>
      <p:sp>
        <p:nvSpPr>
          <p:cNvPr id="39" name="Texte niveau 1…"/>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xfrm>
            <a:off x="11095176" y="6414760"/>
            <a:ext cx="258624" cy="248305"/>
          </a:xfrm>
          <a:prstGeom prst="rect">
            <a:avLst/>
          </a:prstGeom>
        </p:spPr>
        <p:txBody>
          <a:bodyPr/>
          <a:lstStyle>
            <a:lvl1pPr algn="r">
              <a:lnSpc>
                <a:spcPct val="100000"/>
              </a:lnSpc>
              <a:spcBef>
                <a:spcPts val="0"/>
              </a:spcBef>
              <a:defRPr sz="1200">
                <a:latin typeface="Calibri"/>
                <a:ea typeface="Calibri"/>
                <a:cs typeface="Calibri"/>
                <a:sym typeface="Calibri"/>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re de section">
    <p:spTree>
      <p:nvGrpSpPr>
        <p:cNvPr id="1" name=""/>
        <p:cNvGrpSpPr/>
        <p:nvPr/>
      </p:nvGrpSpPr>
      <p:grpSpPr>
        <a:xfrm>
          <a:off x="0" y="0"/>
          <a:ext cx="0" cy="0"/>
          <a:chOff x="0" y="0"/>
          <a:chExt cx="0" cy="0"/>
        </a:xfrm>
      </p:grpSpPr>
      <p:sp>
        <p:nvSpPr>
          <p:cNvPr id="47" name="Texte du titre"/>
          <p:cNvSpPr txBox="1">
            <a:spLocks noGrp="1"/>
          </p:cNvSpPr>
          <p:nvPr>
            <p:ph type="title"/>
          </p:nvPr>
        </p:nvSpPr>
        <p:spPr>
          <a:xfrm>
            <a:off x="831850" y="1709738"/>
            <a:ext cx="10515600" cy="2852737"/>
          </a:xfrm>
          <a:prstGeom prst="rect">
            <a:avLst/>
          </a:prstGeom>
        </p:spPr>
        <p:txBody>
          <a:bodyPr anchor="b"/>
          <a:lstStyle>
            <a:lvl1pPr>
              <a:defRPr sz="6000"/>
            </a:lvl1pPr>
          </a:lstStyle>
          <a:p>
            <a:r>
              <a:t>Texte du titre</a:t>
            </a:r>
          </a:p>
        </p:txBody>
      </p:sp>
      <p:sp>
        <p:nvSpPr>
          <p:cNvPr id="48" name="Texte niveau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ux contenus">
    <p:spTree>
      <p:nvGrpSpPr>
        <p:cNvPr id="1" name=""/>
        <p:cNvGrpSpPr/>
        <p:nvPr/>
      </p:nvGrpSpPr>
      <p:grpSpPr>
        <a:xfrm>
          <a:off x="0" y="0"/>
          <a:ext cx="0" cy="0"/>
          <a:chOff x="0" y="0"/>
          <a:chExt cx="0" cy="0"/>
        </a:xfrm>
      </p:grpSpPr>
      <p:sp>
        <p:nvSpPr>
          <p:cNvPr id="56" name="Texte du titre"/>
          <p:cNvSpPr txBox="1">
            <a:spLocks noGrp="1"/>
          </p:cNvSpPr>
          <p:nvPr>
            <p:ph type="title"/>
          </p:nvPr>
        </p:nvSpPr>
        <p:spPr>
          <a:prstGeom prst="rect">
            <a:avLst/>
          </a:prstGeom>
        </p:spPr>
        <p:txBody>
          <a:bodyPr/>
          <a:lstStyle/>
          <a:p>
            <a:r>
              <a:t>Texte du titre</a:t>
            </a:r>
          </a:p>
        </p:txBody>
      </p:sp>
      <p:sp>
        <p:nvSpPr>
          <p:cNvPr id="57" name="Texte niveau 1…"/>
          <p:cNvSpPr txBox="1">
            <a:spLocks noGrp="1"/>
          </p:cNvSpPr>
          <p:nvPr>
            <p:ph type="body" sz="half" idx="1"/>
          </p:nvPr>
        </p:nvSpPr>
        <p:spPr>
          <a:xfrm>
            <a:off x="838200" y="1825625"/>
            <a:ext cx="5181600" cy="4351338"/>
          </a:xfrm>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mparaison">
    <p:spTree>
      <p:nvGrpSpPr>
        <p:cNvPr id="1" name=""/>
        <p:cNvGrpSpPr/>
        <p:nvPr/>
      </p:nvGrpSpPr>
      <p:grpSpPr>
        <a:xfrm>
          <a:off x="0" y="0"/>
          <a:ext cx="0" cy="0"/>
          <a:chOff x="0" y="0"/>
          <a:chExt cx="0" cy="0"/>
        </a:xfrm>
      </p:grpSpPr>
      <p:sp>
        <p:nvSpPr>
          <p:cNvPr id="65" name="Texte du titre"/>
          <p:cNvSpPr txBox="1">
            <a:spLocks noGrp="1"/>
          </p:cNvSpPr>
          <p:nvPr>
            <p:ph type="title"/>
          </p:nvPr>
        </p:nvSpPr>
        <p:spPr>
          <a:xfrm>
            <a:off x="839787" y="365125"/>
            <a:ext cx="10515601" cy="1325563"/>
          </a:xfrm>
          <a:prstGeom prst="rect">
            <a:avLst/>
          </a:prstGeom>
        </p:spPr>
        <p:txBody>
          <a:bodyPr/>
          <a:lstStyle/>
          <a:p>
            <a:r>
              <a:t>Texte du titre</a:t>
            </a:r>
          </a:p>
        </p:txBody>
      </p:sp>
      <p:sp>
        <p:nvSpPr>
          <p:cNvPr id="66" name="Texte niveau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Texte niveau 1</a:t>
            </a:r>
          </a:p>
          <a:p>
            <a:pPr lvl="1"/>
            <a:r>
              <a:t>Texte niveau 2</a:t>
            </a:r>
          </a:p>
          <a:p>
            <a:pPr lvl="2"/>
            <a:r>
              <a:t>Texte niveau 3</a:t>
            </a:r>
          </a:p>
          <a:p>
            <a:pPr lvl="3"/>
            <a:r>
              <a:t>Texte niveau 4</a:t>
            </a:r>
          </a:p>
          <a:p>
            <a:pPr lvl="4"/>
            <a:r>
              <a:t>Texte niveau 5</a:t>
            </a:r>
          </a:p>
        </p:txBody>
      </p:sp>
      <p:sp>
        <p:nvSpPr>
          <p:cNvPr id="67" name="Espace réservé du texte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68"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seul">
    <p:spTree>
      <p:nvGrpSpPr>
        <p:cNvPr id="1" name=""/>
        <p:cNvGrpSpPr/>
        <p:nvPr/>
      </p:nvGrpSpPr>
      <p:grpSpPr>
        <a:xfrm>
          <a:off x="0" y="0"/>
          <a:ext cx="0" cy="0"/>
          <a:chOff x="0" y="0"/>
          <a:chExt cx="0" cy="0"/>
        </a:xfrm>
      </p:grpSpPr>
      <p:sp>
        <p:nvSpPr>
          <p:cNvPr id="75" name="Texte du titre"/>
          <p:cNvSpPr txBox="1">
            <a:spLocks noGrp="1"/>
          </p:cNvSpPr>
          <p:nvPr>
            <p:ph type="title"/>
          </p:nvPr>
        </p:nvSpPr>
        <p:spPr>
          <a:prstGeom prst="rect">
            <a:avLst/>
          </a:prstGeom>
        </p:spPr>
        <p:txBody>
          <a:bodyPr/>
          <a:lstStyle/>
          <a:p>
            <a:r>
              <a:t>Texte du titre</a:t>
            </a:r>
          </a:p>
        </p:txBody>
      </p:sp>
      <p:sp>
        <p:nvSpPr>
          <p:cNvPr id="76"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ide">
    <p:spTree>
      <p:nvGrpSpPr>
        <p:cNvPr id="1" name=""/>
        <p:cNvGrpSpPr/>
        <p:nvPr/>
      </p:nvGrpSpPr>
      <p:grpSpPr>
        <a:xfrm>
          <a:off x="0" y="0"/>
          <a:ext cx="0" cy="0"/>
          <a:chOff x="0" y="0"/>
          <a:chExt cx="0" cy="0"/>
        </a:xfrm>
      </p:grpSpPr>
      <p:sp>
        <p:nvSpPr>
          <p:cNvPr id="8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e du titre"/>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Texte du titre</a:t>
            </a:r>
          </a:p>
        </p:txBody>
      </p:sp>
      <p:sp>
        <p:nvSpPr>
          <p:cNvPr id="3" name="Texte niveau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Texte niveau 1</a:t>
            </a:r>
          </a:p>
          <a:p>
            <a:pPr lvl="1"/>
            <a:r>
              <a:t>Texte niveau 2</a:t>
            </a:r>
          </a:p>
          <a:p>
            <a:pPr lvl="2"/>
            <a:r>
              <a:t>Texte niveau 3</a:t>
            </a:r>
          </a:p>
          <a:p>
            <a:pPr lvl="3"/>
            <a:r>
              <a:t>Texte niveau 4</a:t>
            </a:r>
          </a:p>
          <a:p>
            <a:pPr lvl="4"/>
            <a:r>
              <a:t>Texte niveau 5</a:t>
            </a:r>
          </a:p>
        </p:txBody>
      </p:sp>
      <p:sp>
        <p:nvSpPr>
          <p:cNvPr id="4" name="Numéro de diapositive"/>
          <p:cNvSpPr txBox="1">
            <a:spLocks noGrp="1"/>
          </p:cNvSpPr>
          <p:nvPr>
            <p:ph type="sldNum" sz="quarter" idx="2"/>
          </p:nvPr>
        </p:nvSpPr>
        <p:spPr>
          <a:xfrm>
            <a:off x="11353800" y="6334442"/>
            <a:ext cx="371597" cy="408941"/>
          </a:xfrm>
          <a:prstGeom prst="rect">
            <a:avLst/>
          </a:prstGeom>
          <a:ln w="12700">
            <a:miter lim="400000"/>
          </a:ln>
        </p:spPr>
        <p:txBody>
          <a:bodyPr wrap="none" lIns="45719" rIns="45719" anchor="ctr">
            <a:spAutoFit/>
          </a:bodyPr>
          <a:lstStyle>
            <a:lvl1pPr>
              <a:lnSpc>
                <a:spcPct val="110000"/>
              </a:lnSpc>
              <a:spcBef>
                <a:spcPts val="1500"/>
              </a:spcBef>
              <a:defRPr sz="1900">
                <a:solidFill>
                  <a:srgbClr val="FFFFFF"/>
                </a:solidFill>
                <a:latin typeface="Roboto Light"/>
                <a:ea typeface="Roboto Light"/>
                <a:cs typeface="Roboto Light"/>
                <a:sym typeface="Roboto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1pPr>
      <a:lvl2pPr marL="0" marR="0" indent="4572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2pPr>
      <a:lvl3pPr marL="0" marR="0" indent="9144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3pPr>
      <a:lvl4pPr marL="0" marR="0" indent="13716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4pPr>
      <a:lvl5pPr marL="0" marR="0" indent="18288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5pPr>
      <a:lvl6pPr marL="0" marR="0" indent="22860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6pPr>
      <a:lvl7pPr marL="0" marR="0" indent="27432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7pPr>
      <a:lvl8pPr marL="0" marR="0" indent="32004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8pPr>
      <a:lvl9pPr marL="0" marR="0" indent="3657600" algn="l" defTabSz="914400" rtl="0" latinLnBrk="0">
        <a:lnSpc>
          <a:spcPct val="110000"/>
        </a:lnSpc>
        <a:spcBef>
          <a:spcPts val="1500"/>
        </a:spcBef>
        <a:spcAft>
          <a:spcPts val="0"/>
        </a:spcAft>
        <a:buClrTx/>
        <a:buSzTx/>
        <a:buFontTx/>
        <a:buNone/>
        <a:tabLst/>
        <a:defRPr sz="1900" b="0" i="0" u="none" strike="noStrike" cap="none" spc="0" baseline="0">
          <a:solidFill>
            <a:schemeClr val="tx1"/>
          </a:solidFill>
          <a:uFillTx/>
          <a:latin typeface="+mn-lt"/>
          <a:ea typeface="+mn-ea"/>
          <a:cs typeface="+mn-cs"/>
          <a:sym typeface="Roboto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video.telequebec.tv/player/38710/stream?assetType=episod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www.apple.com/ca/f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hyperlink" Target="http://www.apple.com/ca/fr" TargetMode="External"/><Relationship Id="rId4" Type="http://schemas.openxmlformats.org/officeDocument/2006/relationships/hyperlink" Target="https://www.youtube.com/watch?v=QPMFhulo52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ici.radio-canada.ca/nouvelle/723529/pensionnats-autochtones-genocide-culturel-selon-commission-verite-reconciliation"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video.telequebec.tv/player/38706/stream?assetType=episod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www.thecanadianencyclopedia.ca/fr/article/histoire-des-pow-wow" TargetMode="External"/><Relationship Id="rId4" Type="http://schemas.openxmlformats.org/officeDocument/2006/relationships/hyperlink" Target="https://umistapotlatch.ca/potlatch_interdire-potlatch_ban-fra.ph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rcaanc-cirnac.gc.ca/fra/1426169199009/152942075063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hyperlink" Target="https://creativecommons.org/licenses/by-nc-nd/3.0/" TargetMode="External"/><Relationship Id="rId4" Type="http://schemas.openxmlformats.org/officeDocument/2006/relationships/hyperlink" Target="https://www.ritimo.org/Amerique-du-Sud-le-triomphe-du-post-extractivisme-en-201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nouvelles.ulaval.ca/societe/la-sedentarisation-forcee-dun-peuple-9cdb4ad727127bf6a7f5016502e3942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www.erudit.org/fr/revues/liberte/2018-n321-liberte04146/89400a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hyperlink" Target="https://www.youtube.com/watch?v=tL87b5npS2w" TargetMode="External"/><Relationship Id="rId4" Type="http://schemas.openxmlformats.org/officeDocument/2006/relationships/hyperlink" Target="https://assets.survivalinternational.org/static/files/related_material/52_226_361_innu_report.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hyperlink" Target="https://www.youtube.com/watch?v=qzHDhHKSAkE"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youtube.com/watch?v=7Y-tr85BEPk" TargetMode="External"/><Relationship Id="rId5" Type="http://schemas.openxmlformats.org/officeDocument/2006/relationships/hyperlink" Target="https://www.youtube.com/watch?v=-miehOrsndA" TargetMode="External"/><Relationship Id="rId4" Type="http://schemas.openxmlformats.org/officeDocument/2006/relationships/hyperlink" Target="https://www.onf.ca/film/kanehsatake_270_ans_resistanc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wapikoni.ca/films/nous-sommes" TargetMode="External"/><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hyperlink" Target="https://kiuna-college.com/fr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deviantart.com/art/returning-home-194546431"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deviantart.com/art/returning-home-194546431"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deviantart.com/art/returning-home-19454643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nctr.ca/documents/rapports/?lang=fr#rapports-cvr"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hyperlink" Target="https://www.un.org/development/desa/indigenouspeoples/wp-content/uploads/sites/19/2018/11/UNDRIP_F_web.pdf" TargetMode="External"/><Relationship Id="rId4" Type="http://schemas.openxmlformats.org/officeDocument/2006/relationships/hyperlink" Target="https://www.cerp.gouv.qc.ca/fileadmin/Fichiers_clients/Rapport/Rapport_final.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hyperlink" Target="https://commons.wikimedia.org/wiki/File:Decolonize_Turtle_Island_(cropped).jpg"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en.wikipedia.org/wiki/Missing_and_murdered_Indigenous_women#/media/File:2016_366_277_-REDress_Project_(29473248523).jpg" TargetMode="External"/><Relationship Id="rId13" Type="http://schemas.openxmlformats.org/officeDocument/2006/relationships/hyperlink" Target="https://www.flickr.com/photos/lblain/33089193235" TargetMode="External"/><Relationship Id="rId3" Type="http://schemas.openxmlformats.org/officeDocument/2006/relationships/hyperlink" Target="https://fr.wikipedia.org/wiki/Autochtones_du_Canada#/media/Fichier:Qamutik_1_1999-04-01.jpg" TargetMode="External"/><Relationship Id="rId7" Type="http://schemas.openxmlformats.org/officeDocument/2006/relationships/hyperlink" Target="https://www.flickr.com/photos/fibonacciblue/32778542291" TargetMode="External"/><Relationship Id="rId12" Type="http://schemas.openxmlformats.org/officeDocument/2006/relationships/hyperlink" Target="https://en.wikipedia.org/wiki/Indigenous_peoples_in_Canada#/media/File:Drumdance.jpg" TargetMode="External"/><Relationship Id="rId17" Type="http://schemas.openxmlformats.org/officeDocument/2006/relationships/hyperlink" Target="https://www.pinterest.com/xlauraax10/womban/" TargetMode="External"/><Relationship Id="rId2" Type="http://schemas.openxmlformats.org/officeDocument/2006/relationships/hyperlink" Target="https://fr.wikipedia.org/wiki/John_A._Macdonald#/media/Fichier:John_A_Macdonald_election_poster_1891.jpg" TargetMode="External"/><Relationship Id="rId16" Type="http://schemas.openxmlformats.org/officeDocument/2006/relationships/hyperlink" Target="https://en.wikipedia.org/wiki/Atikamekw#/media/File:Autochtones_de_la_Manouane_vers_1900.jpg" TargetMode="External"/><Relationship Id="rId1" Type="http://schemas.openxmlformats.org/officeDocument/2006/relationships/slideLayout" Target="../slideLayouts/slideLayout3.xml"/><Relationship Id="rId6" Type="http://schemas.openxmlformats.org/officeDocument/2006/relationships/hyperlink" Target="https://www.csia-nitassinan.org/spip.php?article1061" TargetMode="External"/><Relationship Id="rId11" Type="http://schemas.openxmlformats.org/officeDocument/2006/relationships/hyperlink" Target="https://www.flickr.com/photos/arctic_council/15599458061" TargetMode="External"/><Relationship Id="rId5" Type="http://schemas.openxmlformats.org/officeDocument/2006/relationships/hyperlink" Target="https://en.wikipedia.org/wiki/File:Snow_Shoe_Maker_between_ca._1900-1930.jpg" TargetMode="External"/><Relationship Id="rId15" Type="http://schemas.openxmlformats.org/officeDocument/2006/relationships/hyperlink" Target="https://fr.wikipedia.org/wiki/Attikameks#/media/Fichier:A_la_rencontre_de_deux_generations.jpg" TargetMode="External"/><Relationship Id="rId10" Type="http://schemas.openxmlformats.org/officeDocument/2006/relationships/hyperlink" Target="https://commons.wikimedia.org/wiki/File:MMIW_Task_Force_Rally.jpg" TargetMode="External"/><Relationship Id="rId4" Type="http://schemas.openxmlformats.org/officeDocument/2006/relationships/hyperlink" Target="https://fr.wikipedia.org/wiki/Autochtones_du_Canada#/media/Fichier:Pow_wow_dancer_Canada_(14260176072).jpg" TargetMode="External"/><Relationship Id="rId9" Type="http://schemas.openxmlformats.org/officeDocument/2006/relationships/hyperlink" Target="https://commons.wikimedia.org/wiki/File:MMIW_Task_Force_Rally_-_46978352585.jpg" TargetMode="External"/><Relationship Id="rId14" Type="http://schemas.openxmlformats.org/officeDocument/2006/relationships/hyperlink" Target="https://fineartamerica.com/featured/wendigo-arthur-pena.html"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csia-nitassinan.org/spip.php?article644" TargetMode="External"/><Relationship Id="rId13" Type="http://schemas.openxmlformats.org/officeDocument/2006/relationships/hyperlink" Target="https://commons.wikimedia.org/wiki/File:MMIW_Task_Force_Rally.jpg" TargetMode="External"/><Relationship Id="rId3" Type="http://schemas.openxmlformats.org/officeDocument/2006/relationships/hyperlink" Target="https://pixabay.com/photos/inuksuk-canada-inuit-2435154/" TargetMode="External"/><Relationship Id="rId7" Type="http://schemas.openxmlformats.org/officeDocument/2006/relationships/hyperlink" Target="https://en.wikipedia.org/wiki/Forests_of_Canada#/media/File:Northern_Hardwood_Forest_(1)_(21178820598).jpg" TargetMode="External"/><Relationship Id="rId12" Type="http://schemas.openxmlformats.org/officeDocument/2006/relationships/hyperlink" Target="https://www.flickr.com/photos/fibonacciblue/32778542291" TargetMode="External"/><Relationship Id="rId2" Type="http://schemas.openxmlformats.org/officeDocument/2006/relationships/hyperlink" Target="https://www.flickr.com/photos/lblain/33089193235" TargetMode="External"/><Relationship Id="rId1" Type="http://schemas.openxmlformats.org/officeDocument/2006/relationships/slideLayout" Target="../slideLayouts/slideLayout3.xml"/><Relationship Id="rId6" Type="http://schemas.openxmlformats.org/officeDocument/2006/relationships/hyperlink" Target="https://en.wikipedia.org/wiki/Forests_of_Canada#/media/File:Niagara_Glen_Nature_Reserve_-_view_of_Niagara_River.jpg" TargetMode="External"/><Relationship Id="rId11" Type="http://schemas.openxmlformats.org/officeDocument/2006/relationships/hyperlink" Target="https://www.pinterest.ca/inthemoment43/maxine-noel/" TargetMode="External"/><Relationship Id="rId5" Type="http://schemas.openxmlformats.org/officeDocument/2006/relationships/hyperlink" Target="https://en.wikipedia.org/wiki/Forests_of_Canada#/media/File:SummitLake.JPG" TargetMode="External"/><Relationship Id="rId15" Type="http://schemas.openxmlformats.org/officeDocument/2006/relationships/hyperlink" Target="https://fr.wikipedia.org/wiki/Fichier:Aboriginal_War_Veterans_monument_(close).JPG" TargetMode="External"/><Relationship Id="rId10" Type="http://schemas.openxmlformats.org/officeDocument/2006/relationships/hyperlink" Target="https://fr.wikipedia.org/wiki/Pensionnats_pour_Autochtones_au_Canada#/media/Fichier:M%C3%A2t_tot%C3%A9mique_des_pensionnats_03.jpg" TargetMode="External"/><Relationship Id="rId4" Type="http://schemas.openxmlformats.org/officeDocument/2006/relationships/hyperlink" Target="https://en.wikipedia.org/wiki/Forest#/media/File:Garibaldi_National_Park_-_Garibaldi_Mountain.jpg" TargetMode="External"/><Relationship Id="rId9" Type="http://schemas.openxmlformats.org/officeDocument/2006/relationships/hyperlink" Target="https://en.wikipedia.org/wiki/File:Walking_With_Our_Sisters_Shingwauk_Auditorium_2014.jpg" TargetMode="External"/><Relationship Id="rId14" Type="http://schemas.openxmlformats.org/officeDocument/2006/relationships/hyperlink" Target="https://fr.wikipedia.org/wiki/Marie-Andr%C3%A9e_Gill#/media/Fichier:Marie-Andree-Gill_performing.jp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commons.wikimedia.org/wiki/File:Idle_No_More_forum_at_UFV_(8411782311).jpg" TargetMode="External"/><Relationship Id="rId2" Type="http://schemas.openxmlformats.org/officeDocument/2006/relationships/hyperlink" Target="https://www.flickr.com/photos/missrogue/8293754149" TargetMode="External"/><Relationship Id="rId1" Type="http://schemas.openxmlformats.org/officeDocument/2006/relationships/slideLayout" Target="../slideLayouts/slideLayout3.xml"/><Relationship Id="rId6" Type="http://schemas.openxmlformats.org/officeDocument/2006/relationships/hyperlink" Target="https://en.wikipedia.org/wiki/File:Walking_With_Our_Sisters_Shingwauk_Auditorium_2014.jpg" TargetMode="External"/><Relationship Id="rId5" Type="http://schemas.openxmlformats.org/officeDocument/2006/relationships/hyperlink" Target="https://commons.wikimedia.org/wiki/File:Decolonize_Turtle_Island_(cropped).jpg" TargetMode="External"/><Relationship Id="rId4" Type="http://schemas.openxmlformats.org/officeDocument/2006/relationships/hyperlink" Target="https://commons.wikimedia.org/wiki/File:Missing_and_Murdered_Indigenous_Women_(25054885580).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module6b.psd" descr="module6b.psd"/>
          <p:cNvPicPr>
            <a:picLocks noChangeAspect="1"/>
          </p:cNvPicPr>
          <p:nvPr/>
        </p:nvPicPr>
        <p:blipFill>
          <a:blip r:embed="rId3"/>
          <a:stretch>
            <a:fillRect/>
          </a:stretch>
        </p:blipFill>
        <p:spPr>
          <a:xfrm>
            <a:off x="0" y="0"/>
            <a:ext cx="12192000" cy="6858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2" name="Titre 1"/>
          <p:cNvSpPr txBox="1">
            <a:spLocks noGrp="1"/>
          </p:cNvSpPr>
          <p:nvPr>
            <p:ph type="title"/>
          </p:nvPr>
        </p:nvSpPr>
        <p:spPr>
          <a:xfrm>
            <a:off x="252993" y="189414"/>
            <a:ext cx="11686014" cy="1636296"/>
          </a:xfrm>
          <a:prstGeom prst="rect">
            <a:avLst/>
          </a:prstGeom>
        </p:spPr>
        <p:txBody>
          <a:bodyPr anchor="t"/>
          <a:lstStyle/>
          <a:p>
            <a:pPr defTabSz="548640">
              <a:lnSpc>
                <a:spcPct val="110000"/>
              </a:lnSpc>
              <a:defRPr sz="4320" spc="43">
                <a:solidFill>
                  <a:srgbClr val="FFFFFF"/>
                </a:solidFill>
                <a:latin typeface="Volkhov-Regular"/>
                <a:ea typeface="Volkhov-Regular"/>
                <a:cs typeface="Volkhov-Regular"/>
                <a:sym typeface="Volkhov-Regular"/>
              </a:defRPr>
            </a:pPr>
            <a:r>
              <a:t>Infériorisation des personnes autochtones</a:t>
            </a:r>
            <a:br/>
            <a:endParaRPr/>
          </a:p>
        </p:txBody>
      </p:sp>
      <p:pic>
        <p:nvPicPr>
          <p:cNvPr id="173" name="Picture 2" descr="Picture 2"/>
          <p:cNvPicPr>
            <a:picLocks noChangeAspect="1"/>
          </p:cNvPicPr>
          <p:nvPr/>
        </p:nvPicPr>
        <p:blipFill>
          <a:blip r:embed="rId3"/>
          <a:srcRect l="30820" r="4384"/>
          <a:stretch>
            <a:fillRect/>
          </a:stretch>
        </p:blipFill>
        <p:spPr>
          <a:xfrm>
            <a:off x="-5942" y="1168577"/>
            <a:ext cx="5899397" cy="5735886"/>
          </a:xfrm>
          <a:prstGeom prst="rect">
            <a:avLst/>
          </a:prstGeom>
          <a:ln w="12700">
            <a:miter lim="400000"/>
          </a:ln>
          <a:effectLst>
            <a:outerShdw blurRad="381000" dist="152400" rotWithShape="0">
              <a:srgbClr val="000000">
                <a:alpha val="10000"/>
              </a:srgbClr>
            </a:outerShdw>
          </a:effectLst>
        </p:spPr>
      </p:pic>
      <p:sp>
        <p:nvSpPr>
          <p:cNvPr id="174" name="Rectangle 31"/>
          <p:cNvSpPr/>
          <p:nvPr/>
        </p:nvSpPr>
        <p:spPr>
          <a:xfrm>
            <a:off x="16761" y="1144395"/>
            <a:ext cx="12160775" cy="68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75" name="Espace réservé du contenu 2"/>
          <p:cNvSpPr txBox="1"/>
          <p:nvPr/>
        </p:nvSpPr>
        <p:spPr>
          <a:xfrm>
            <a:off x="5893455" y="1168578"/>
            <a:ext cx="6284081" cy="5687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57047" indent="-257047" defTabSz="841247">
              <a:lnSpc>
                <a:spcPct val="110000"/>
              </a:lnSpc>
              <a:spcBef>
                <a:spcPts val="1300"/>
              </a:spcBef>
              <a:buClr>
                <a:srgbClr val="FFCD00"/>
              </a:buClr>
              <a:buSzPct val="120000"/>
              <a:buFont typeface="Symbol"/>
              <a:buChar char="·"/>
              <a:defRPr sz="1748">
                <a:solidFill>
                  <a:srgbClr val="FFFFFF"/>
                </a:solidFill>
                <a:latin typeface="Roboto Light"/>
                <a:ea typeface="Roboto Light"/>
                <a:cs typeface="Roboto Light"/>
                <a:sym typeface="Roboto Light"/>
              </a:defRPr>
            </a:pPr>
            <a:r>
              <a:rPr sz="2000" dirty="0" err="1"/>
              <a:t>L’histoire</a:t>
            </a:r>
            <a:r>
              <a:rPr sz="2000" dirty="0"/>
              <a:t> </a:t>
            </a:r>
            <a:r>
              <a:rPr sz="2000" dirty="0" err="1"/>
              <a:t>coloniale</a:t>
            </a:r>
            <a:r>
              <a:rPr sz="2000" dirty="0"/>
              <a:t> du Canada a un impact sur les </a:t>
            </a:r>
            <a:r>
              <a:rPr sz="2000" dirty="0" err="1"/>
              <a:t>représentations</a:t>
            </a:r>
            <a:r>
              <a:rPr sz="2000" dirty="0"/>
              <a:t> des Premiers </a:t>
            </a:r>
            <a:r>
              <a:rPr sz="2000" dirty="0" err="1"/>
              <a:t>Peuples</a:t>
            </a:r>
            <a:r>
              <a:rPr sz="2000" dirty="0"/>
              <a:t> </a:t>
            </a:r>
          </a:p>
          <a:p>
            <a:pPr marL="257047" indent="-257047" defTabSz="841247">
              <a:lnSpc>
                <a:spcPct val="110000"/>
              </a:lnSpc>
              <a:spcBef>
                <a:spcPts val="1300"/>
              </a:spcBef>
              <a:buClr>
                <a:srgbClr val="FFCD00"/>
              </a:buClr>
              <a:buSzPct val="120000"/>
              <a:buFont typeface="Symbol"/>
              <a:buChar char="·"/>
              <a:defRPr sz="1748">
                <a:solidFill>
                  <a:srgbClr val="FFFFFF"/>
                </a:solidFill>
                <a:latin typeface="Roboto Light"/>
                <a:ea typeface="Roboto Light"/>
                <a:cs typeface="Roboto Light"/>
                <a:sym typeface="Roboto Light"/>
              </a:defRPr>
            </a:pPr>
            <a:r>
              <a:rPr sz="2000" dirty="0"/>
              <a:t>Les </a:t>
            </a:r>
            <a:r>
              <a:rPr sz="2000" dirty="0" err="1"/>
              <a:t>personnes</a:t>
            </a:r>
            <a:r>
              <a:rPr sz="2000" dirty="0"/>
              <a:t> </a:t>
            </a:r>
            <a:r>
              <a:rPr sz="2000" dirty="0" err="1"/>
              <a:t>européennes</a:t>
            </a:r>
            <a:r>
              <a:rPr sz="2000" dirty="0"/>
              <a:t> se </a:t>
            </a:r>
            <a:r>
              <a:rPr sz="2000" dirty="0" err="1"/>
              <a:t>croyaient</a:t>
            </a:r>
            <a:r>
              <a:rPr sz="2000" dirty="0"/>
              <a:t> </a:t>
            </a:r>
            <a:r>
              <a:rPr sz="2000" dirty="0" err="1"/>
              <a:t>supérieures</a:t>
            </a:r>
            <a:r>
              <a:rPr sz="2000" dirty="0"/>
              <a:t> aux </a:t>
            </a:r>
            <a:r>
              <a:rPr sz="2000" dirty="0" err="1"/>
              <a:t>Autochtones</a:t>
            </a:r>
            <a:r>
              <a:rPr sz="2000" dirty="0"/>
              <a:t>, </a:t>
            </a:r>
            <a:r>
              <a:rPr sz="2000" dirty="0" err="1"/>
              <a:t>ce</a:t>
            </a:r>
            <a:r>
              <a:rPr sz="2000" dirty="0"/>
              <a:t> qui a </a:t>
            </a:r>
            <a:r>
              <a:rPr sz="2000" dirty="0" err="1"/>
              <a:t>eu</a:t>
            </a:r>
            <a:r>
              <a:rPr sz="2000" dirty="0"/>
              <a:t> un impact sur : </a:t>
            </a:r>
          </a:p>
          <a:p>
            <a:pPr marL="670369" lvl="1" indent="-249745" defTabSz="841247">
              <a:lnSpc>
                <a:spcPct val="110000"/>
              </a:lnSpc>
              <a:spcBef>
                <a:spcPts val="1300"/>
              </a:spcBef>
              <a:buClr>
                <a:srgbClr val="FFCD00"/>
              </a:buClr>
              <a:buSzPct val="100000"/>
              <a:buFont typeface="Symbol"/>
              <a:buChar char="-"/>
              <a:defRPr sz="1748">
                <a:solidFill>
                  <a:srgbClr val="FFFFFF"/>
                </a:solidFill>
                <a:latin typeface="Roboto Light"/>
                <a:ea typeface="Roboto Light"/>
                <a:cs typeface="Roboto Light"/>
                <a:sym typeface="Roboto Light"/>
              </a:defRPr>
            </a:pPr>
            <a:r>
              <a:rPr sz="2000" dirty="0"/>
              <a:t>les </a:t>
            </a:r>
            <a:r>
              <a:rPr sz="2000" dirty="0" err="1"/>
              <a:t>représentations</a:t>
            </a:r>
            <a:r>
              <a:rPr sz="2000" dirty="0"/>
              <a:t> </a:t>
            </a:r>
            <a:r>
              <a:rPr sz="2000" dirty="0" err="1"/>
              <a:t>coloniales</a:t>
            </a:r>
            <a:r>
              <a:rPr sz="2000" dirty="0"/>
              <a:t> des </a:t>
            </a:r>
            <a:r>
              <a:rPr sz="2000" dirty="0" err="1"/>
              <a:t>Autochtones</a:t>
            </a:r>
            <a:r>
              <a:rPr sz="2000" dirty="0"/>
              <a:t> (visions </a:t>
            </a:r>
            <a:r>
              <a:rPr sz="2000" dirty="0" err="1"/>
              <a:t>stéréotypées</a:t>
            </a:r>
            <a:r>
              <a:rPr sz="2000" dirty="0"/>
              <a:t>, </a:t>
            </a:r>
            <a:r>
              <a:rPr sz="2000" dirty="0" err="1"/>
              <a:t>dégradantes</a:t>
            </a:r>
            <a:r>
              <a:rPr sz="2000" dirty="0"/>
              <a:t>, </a:t>
            </a:r>
            <a:r>
              <a:rPr sz="2000" dirty="0" err="1"/>
              <a:t>sexistes</a:t>
            </a:r>
            <a:r>
              <a:rPr sz="2000" dirty="0"/>
              <a:t>, </a:t>
            </a:r>
            <a:r>
              <a:rPr sz="2000" dirty="0" err="1"/>
              <a:t>genrées</a:t>
            </a:r>
            <a:r>
              <a:rPr sz="2000" dirty="0"/>
              <a:t> </a:t>
            </a:r>
            <a:r>
              <a:rPr sz="2000" dirty="0" err="1"/>
              <a:t>ou</a:t>
            </a:r>
            <a:r>
              <a:rPr sz="2000" dirty="0"/>
              <a:t> </a:t>
            </a:r>
            <a:r>
              <a:rPr sz="2000" dirty="0" err="1"/>
              <a:t>niant</a:t>
            </a:r>
            <a:r>
              <a:rPr sz="2000" dirty="0"/>
              <a:t> </a:t>
            </a:r>
            <a:r>
              <a:rPr sz="2000" dirty="0" err="1"/>
              <a:t>l’humanité</a:t>
            </a:r>
            <a:r>
              <a:rPr sz="2000" dirty="0"/>
              <a:t>);</a:t>
            </a:r>
          </a:p>
          <a:p>
            <a:pPr marL="670369" lvl="1" indent="-249745" defTabSz="841247">
              <a:lnSpc>
                <a:spcPct val="110000"/>
              </a:lnSpc>
              <a:spcBef>
                <a:spcPts val="1300"/>
              </a:spcBef>
              <a:buClr>
                <a:srgbClr val="FFCD00"/>
              </a:buClr>
              <a:buSzPct val="100000"/>
              <a:buFont typeface="Symbol"/>
              <a:buChar char="-"/>
              <a:defRPr sz="1748">
                <a:solidFill>
                  <a:srgbClr val="FFFFFF"/>
                </a:solidFill>
                <a:latin typeface="Roboto Light"/>
                <a:ea typeface="Roboto Light"/>
                <a:cs typeface="Roboto Light"/>
                <a:sym typeface="Roboto Light"/>
              </a:defRPr>
            </a:pPr>
            <a:r>
              <a:rPr sz="2000" dirty="0"/>
              <a:t>la vision de </a:t>
            </a:r>
            <a:r>
              <a:rPr sz="2000" dirty="0" err="1"/>
              <a:t>l’histoire</a:t>
            </a:r>
            <a:r>
              <a:rPr sz="2000" dirty="0"/>
              <a:t>, par </a:t>
            </a:r>
            <a:r>
              <a:rPr sz="2000" dirty="0" err="1"/>
              <a:t>exemple</a:t>
            </a:r>
            <a:r>
              <a:rPr sz="2000" dirty="0"/>
              <a:t>, </a:t>
            </a:r>
            <a:r>
              <a:rPr sz="2000" dirty="0" err="1"/>
              <a:t>l’idée</a:t>
            </a:r>
            <a:r>
              <a:rPr sz="2000" dirty="0"/>
              <a:t> des deux </a:t>
            </a:r>
            <a:r>
              <a:rPr sz="2000" dirty="0" err="1"/>
              <a:t>peuples</a:t>
            </a:r>
            <a:r>
              <a:rPr sz="2000" dirty="0"/>
              <a:t> </a:t>
            </a:r>
            <a:r>
              <a:rPr sz="2000" dirty="0" err="1"/>
              <a:t>fondateurs</a:t>
            </a:r>
            <a:r>
              <a:rPr sz="2000" dirty="0"/>
              <a:t> </a:t>
            </a:r>
            <a:r>
              <a:rPr sz="2000" dirty="0">
                <a:solidFill>
                  <a:srgbClr val="FFFFFF"/>
                </a:solidFill>
              </a:rPr>
              <a:t>(</a:t>
            </a:r>
            <a:r>
              <a:rPr sz="2000"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https://video.telequebec.tv/player/38710/stream?assetType=episodes</a:t>
            </a:r>
            <a:r>
              <a:rPr sz="2000" dirty="0">
                <a:solidFill>
                  <a:srgbClr val="FFFFFF"/>
                </a:solidFill>
              </a:rPr>
              <a:t>)</a:t>
            </a:r>
          </a:p>
          <a:p>
            <a:pPr marL="257047" indent="-257047" defTabSz="841247">
              <a:lnSpc>
                <a:spcPct val="110000"/>
              </a:lnSpc>
              <a:spcBef>
                <a:spcPts val="1300"/>
              </a:spcBef>
              <a:buClr>
                <a:srgbClr val="FFCD00"/>
              </a:buClr>
              <a:buSzPct val="120000"/>
              <a:buFont typeface="Symbol"/>
              <a:buChar char="·"/>
              <a:defRPr sz="1748">
                <a:solidFill>
                  <a:srgbClr val="FFFFFF"/>
                </a:solidFill>
                <a:latin typeface="Roboto Light"/>
                <a:ea typeface="Roboto Light"/>
                <a:cs typeface="Roboto Light"/>
                <a:sym typeface="Roboto Light"/>
              </a:defRPr>
            </a:pPr>
            <a:r>
              <a:rPr sz="2000" dirty="0"/>
              <a:t>Dans le </a:t>
            </a:r>
            <a:r>
              <a:rPr sz="2000" dirty="0" err="1"/>
              <a:t>récit</a:t>
            </a:r>
            <a:r>
              <a:rPr sz="2000" dirty="0"/>
              <a:t> sur </a:t>
            </a:r>
            <a:r>
              <a:rPr sz="2000" dirty="0" err="1"/>
              <a:t>l’époque</a:t>
            </a:r>
            <a:r>
              <a:rPr sz="2000" dirty="0"/>
              <a:t> </a:t>
            </a:r>
            <a:r>
              <a:rPr sz="2000" dirty="0" err="1"/>
              <a:t>glaciaire</a:t>
            </a:r>
            <a:r>
              <a:rPr sz="2000" dirty="0"/>
              <a:t>, Charles Coocoo oppose </a:t>
            </a:r>
            <a:r>
              <a:rPr sz="2000" dirty="0" err="1"/>
              <a:t>d’ailleurs</a:t>
            </a:r>
            <a:r>
              <a:rPr sz="2000" dirty="0"/>
              <a:t> la vision </a:t>
            </a:r>
            <a:r>
              <a:rPr sz="2000" dirty="0" err="1"/>
              <a:t>officielle</a:t>
            </a:r>
            <a:r>
              <a:rPr sz="2000" dirty="0"/>
              <a:t> de </a:t>
            </a:r>
            <a:r>
              <a:rPr sz="2000" dirty="0" err="1"/>
              <a:t>l’histoire</a:t>
            </a:r>
            <a:r>
              <a:rPr sz="2000" dirty="0"/>
              <a:t> et </a:t>
            </a:r>
            <a:br>
              <a:rPr sz="2000" dirty="0"/>
            </a:br>
            <a:r>
              <a:rPr sz="2000" dirty="0"/>
              <a:t>la version des Premiers </a:t>
            </a:r>
            <a:r>
              <a:rPr sz="2000" dirty="0" err="1"/>
              <a:t>Peuples</a:t>
            </a:r>
            <a:r>
              <a:rPr sz="2000" dirty="0"/>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9" name="Titre 1"/>
          <p:cNvSpPr txBox="1">
            <a:spLocks noGrp="1"/>
          </p:cNvSpPr>
          <p:nvPr>
            <p:ph type="title"/>
          </p:nvPr>
        </p:nvSpPr>
        <p:spPr>
          <a:xfrm>
            <a:off x="4989631" y="162567"/>
            <a:ext cx="6829964" cy="1529892"/>
          </a:xfrm>
          <a:prstGeom prst="rect">
            <a:avLst/>
          </a:prstGeom>
        </p:spPr>
        <p:txBody>
          <a:bodyPr anchor="t"/>
          <a:lstStyle>
            <a:lvl1pPr defTabSz="548640">
              <a:defRPr sz="4320" spc="43">
                <a:solidFill>
                  <a:srgbClr val="FFFFFF"/>
                </a:solidFill>
                <a:latin typeface="Volkhov-Regular"/>
                <a:ea typeface="Volkhov-Regular"/>
                <a:cs typeface="Volkhov-Regular"/>
                <a:sym typeface="Volkhov-Regular"/>
              </a:defRPr>
            </a:lvl1pPr>
          </a:lstStyle>
          <a:p>
            <a:r>
              <a:t>Traumatismes, résistances et résiliences</a:t>
            </a:r>
          </a:p>
        </p:txBody>
      </p:sp>
      <p:pic>
        <p:nvPicPr>
          <p:cNvPr id="180" name="Picture 2" descr="Picture 2"/>
          <p:cNvPicPr>
            <a:picLocks noChangeAspect="1"/>
          </p:cNvPicPr>
          <p:nvPr/>
        </p:nvPicPr>
        <p:blipFill>
          <a:blip r:embed="rId3"/>
          <a:stretch>
            <a:fillRect/>
          </a:stretch>
        </p:blipFill>
        <p:spPr>
          <a:xfrm>
            <a:off x="20" y="9"/>
            <a:ext cx="4577711" cy="6857991"/>
          </a:xfrm>
          <a:prstGeom prst="rect">
            <a:avLst/>
          </a:prstGeom>
          <a:ln w="12700">
            <a:miter lim="400000"/>
          </a:ln>
        </p:spPr>
      </p:pic>
      <p:sp>
        <p:nvSpPr>
          <p:cNvPr id="181" name="Espace réservé du contenu 2"/>
          <p:cNvSpPr txBox="1"/>
          <p:nvPr/>
        </p:nvSpPr>
        <p:spPr>
          <a:xfrm>
            <a:off x="4962826" y="2011702"/>
            <a:ext cx="6883574" cy="4601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100" dirty="0"/>
              <a:t>Beaucoup de </a:t>
            </a:r>
            <a:r>
              <a:rPr sz="2100" dirty="0" err="1"/>
              <a:t>contenus</a:t>
            </a:r>
            <a:r>
              <a:rPr sz="2100" dirty="0"/>
              <a:t> sur les Premiers </a:t>
            </a:r>
            <a:r>
              <a:rPr sz="2100" dirty="0" err="1"/>
              <a:t>Peuples</a:t>
            </a:r>
            <a:r>
              <a:rPr sz="2100" dirty="0"/>
              <a:t> portent sur </a:t>
            </a:r>
            <a:br>
              <a:rPr sz="2100" dirty="0"/>
            </a:br>
            <a:r>
              <a:rPr sz="2100" dirty="0"/>
              <a:t>les </a:t>
            </a:r>
            <a:r>
              <a:rPr sz="2100" dirty="0" err="1"/>
              <a:t>dommages</a:t>
            </a:r>
            <a:r>
              <a:rPr sz="2100" dirty="0"/>
              <a:t> et la </a:t>
            </a:r>
            <a:r>
              <a:rPr sz="2100" dirty="0" err="1"/>
              <a:t>souffrance</a:t>
            </a:r>
            <a:r>
              <a:rPr sz="2100" dirty="0"/>
              <a:t> </a:t>
            </a:r>
            <a:r>
              <a:rPr sz="2100" dirty="0" err="1"/>
              <a:t>perpétrés</a:t>
            </a:r>
            <a:r>
              <a:rPr sz="2100" dirty="0"/>
              <a:t> par la </a:t>
            </a:r>
            <a:r>
              <a:rPr sz="2100" dirty="0" err="1"/>
              <a:t>colonisation</a:t>
            </a:r>
            <a:r>
              <a:rPr sz="2100" dirty="0"/>
              <a:t>. </a:t>
            </a:r>
          </a:p>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100" dirty="0" err="1"/>
              <a:t>C’est</a:t>
            </a:r>
            <a:r>
              <a:rPr sz="2100" dirty="0"/>
              <a:t> </a:t>
            </a:r>
            <a:r>
              <a:rPr sz="2100" dirty="0" err="1"/>
              <a:t>ce</a:t>
            </a:r>
            <a:r>
              <a:rPr sz="2100" dirty="0"/>
              <a:t> </a:t>
            </a:r>
            <a:r>
              <a:rPr sz="2100" dirty="0" err="1"/>
              <a:t>qu’Eve</a:t>
            </a:r>
            <a:r>
              <a:rPr sz="2100" dirty="0"/>
              <a:t> Tuck </a:t>
            </a:r>
            <a:r>
              <a:rPr sz="2100" dirty="0" err="1"/>
              <a:t>appelle</a:t>
            </a:r>
            <a:r>
              <a:rPr sz="2100" dirty="0"/>
              <a:t> « </a:t>
            </a:r>
            <a:r>
              <a:rPr sz="2100" i="1" dirty="0">
                <a:latin typeface="+mn-lt"/>
                <a:ea typeface="+mn-ea"/>
                <a:cs typeface="+mn-cs"/>
                <a:sym typeface="Roboto"/>
              </a:rPr>
              <a:t>damage-centered research</a:t>
            </a:r>
            <a:r>
              <a:rPr sz="2100" dirty="0"/>
              <a:t> » </a:t>
            </a:r>
            <a:br>
              <a:rPr sz="2100" dirty="0"/>
            </a:br>
            <a:r>
              <a:rPr sz="2100" dirty="0" err="1"/>
              <a:t>ou</a:t>
            </a:r>
            <a:r>
              <a:rPr sz="2100" dirty="0"/>
              <a:t> la recherche </a:t>
            </a:r>
            <a:r>
              <a:rPr sz="2100" dirty="0" err="1"/>
              <a:t>centrée</a:t>
            </a:r>
            <a:r>
              <a:rPr sz="2100" dirty="0"/>
              <a:t> sur les </a:t>
            </a:r>
            <a:r>
              <a:rPr sz="2100" dirty="0" err="1"/>
              <a:t>dommages</a:t>
            </a:r>
            <a:r>
              <a:rPr sz="2100" dirty="0"/>
              <a:t> </a:t>
            </a:r>
            <a:r>
              <a:rPr sz="2100" dirty="0" err="1"/>
              <a:t>vécus</a:t>
            </a:r>
            <a:r>
              <a:rPr sz="2100" dirty="0"/>
              <a:t> par </a:t>
            </a:r>
            <a:br>
              <a:rPr sz="2100" dirty="0"/>
            </a:br>
            <a:r>
              <a:rPr sz="2100" dirty="0"/>
              <a:t>les Premiers </a:t>
            </a:r>
            <a:r>
              <a:rPr sz="2100" dirty="0" err="1"/>
              <a:t>Peuples</a:t>
            </a:r>
            <a:r>
              <a:rPr sz="2100" dirty="0"/>
              <a:t>. </a:t>
            </a:r>
          </a:p>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100" dirty="0"/>
              <a:t>Bien </a:t>
            </a:r>
            <a:r>
              <a:rPr sz="2100" dirty="0" err="1"/>
              <a:t>qu’il</a:t>
            </a:r>
            <a:r>
              <a:rPr sz="2100" dirty="0"/>
              <a:t> </a:t>
            </a:r>
            <a:r>
              <a:rPr sz="2100" dirty="0" err="1"/>
              <a:t>soit</a:t>
            </a:r>
            <a:r>
              <a:rPr sz="2100" dirty="0"/>
              <a:t> important de </a:t>
            </a:r>
            <a:r>
              <a:rPr sz="2100" dirty="0" err="1"/>
              <a:t>parler</a:t>
            </a:r>
            <a:r>
              <a:rPr sz="2100" dirty="0"/>
              <a:t> de </a:t>
            </a:r>
            <a:r>
              <a:rPr sz="2100" dirty="0" err="1"/>
              <a:t>ce</a:t>
            </a:r>
            <a:r>
              <a:rPr sz="2100" dirty="0"/>
              <a:t> genre </a:t>
            </a:r>
            <a:r>
              <a:rPr sz="2100" dirty="0" err="1"/>
              <a:t>d’expériences</a:t>
            </a:r>
            <a:r>
              <a:rPr sz="2100" dirty="0"/>
              <a:t> </a:t>
            </a:r>
            <a:r>
              <a:rPr sz="2100" dirty="0" err="1"/>
              <a:t>traumatisantes</a:t>
            </a:r>
            <a:r>
              <a:rPr sz="2100" dirty="0"/>
              <a:t>, </a:t>
            </a:r>
            <a:r>
              <a:rPr sz="2100" dirty="0" err="1"/>
              <a:t>cela</a:t>
            </a:r>
            <a:r>
              <a:rPr sz="2100" dirty="0"/>
              <a:t> a pour </a:t>
            </a:r>
            <a:r>
              <a:rPr sz="2100" dirty="0" err="1"/>
              <a:t>effet</a:t>
            </a:r>
            <a:r>
              <a:rPr sz="2100" dirty="0"/>
              <a:t> </a:t>
            </a:r>
            <a:r>
              <a:rPr sz="2100" dirty="0" err="1"/>
              <a:t>d’occulter</a:t>
            </a:r>
            <a:r>
              <a:rPr sz="2100" dirty="0"/>
              <a:t> la richesse </a:t>
            </a:r>
            <a:br>
              <a:rPr sz="2100" dirty="0"/>
            </a:br>
            <a:r>
              <a:rPr sz="2100" dirty="0"/>
              <a:t>de </a:t>
            </a:r>
            <a:r>
              <a:rPr sz="2100" dirty="0" err="1"/>
              <a:t>leurs</a:t>
            </a:r>
            <a:r>
              <a:rPr sz="2100" dirty="0"/>
              <a:t> </a:t>
            </a:r>
            <a:r>
              <a:rPr sz="2100" dirty="0" err="1"/>
              <a:t>savoirs</a:t>
            </a:r>
            <a:r>
              <a:rPr sz="2100" dirty="0"/>
              <a:t> et cultures </a:t>
            </a:r>
            <a:r>
              <a:rPr sz="2100" dirty="0" err="1"/>
              <a:t>toujours</a:t>
            </a:r>
            <a:r>
              <a:rPr sz="2100" dirty="0"/>
              <a:t> </a:t>
            </a:r>
            <a:r>
              <a:rPr sz="2100" dirty="0" err="1"/>
              <a:t>présents</a:t>
            </a:r>
            <a:r>
              <a:rPr sz="2100" dirty="0"/>
              <a:t>.</a:t>
            </a:r>
          </a:p>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100" dirty="0" err="1"/>
              <a:t>C’est</a:t>
            </a:r>
            <a:r>
              <a:rPr sz="2100" dirty="0"/>
              <a:t> </a:t>
            </a:r>
            <a:r>
              <a:rPr sz="2100" dirty="0" err="1"/>
              <a:t>pourquoi</a:t>
            </a:r>
            <a:r>
              <a:rPr sz="2100" dirty="0"/>
              <a:t> nous </a:t>
            </a:r>
            <a:r>
              <a:rPr sz="2100" dirty="0" err="1"/>
              <a:t>prendrons</a:t>
            </a:r>
            <a:r>
              <a:rPr sz="2100" dirty="0"/>
              <a:t> le temps de </a:t>
            </a:r>
            <a:r>
              <a:rPr sz="2100" dirty="0" err="1"/>
              <a:t>parler</a:t>
            </a:r>
            <a:r>
              <a:rPr sz="2100" dirty="0"/>
              <a:t> </a:t>
            </a:r>
            <a:br>
              <a:rPr sz="2100" dirty="0"/>
            </a:br>
            <a:r>
              <a:rPr sz="2100" dirty="0"/>
              <a:t>des </a:t>
            </a:r>
            <a:r>
              <a:rPr sz="2100" dirty="0" err="1"/>
              <a:t>traumatismes</a:t>
            </a:r>
            <a:r>
              <a:rPr sz="2100" dirty="0"/>
              <a:t> </a:t>
            </a:r>
            <a:r>
              <a:rPr sz="2100" dirty="0" err="1"/>
              <a:t>vécus</a:t>
            </a:r>
            <a:r>
              <a:rPr sz="2100" dirty="0"/>
              <a:t> par les Premiers </a:t>
            </a:r>
            <a:r>
              <a:rPr sz="2100" dirty="0" err="1"/>
              <a:t>Peuples</a:t>
            </a:r>
            <a:r>
              <a:rPr sz="2100" dirty="0"/>
              <a:t> </a:t>
            </a:r>
            <a:br>
              <a:rPr sz="2100" dirty="0"/>
            </a:br>
            <a:r>
              <a:rPr sz="2100" dirty="0"/>
              <a:t>et de </a:t>
            </a:r>
            <a:r>
              <a:rPr sz="2100" dirty="0" err="1"/>
              <a:t>leurs</a:t>
            </a:r>
            <a:r>
              <a:rPr sz="2100" dirty="0"/>
              <a:t> </a:t>
            </a:r>
            <a:r>
              <a:rPr sz="2100" dirty="0" err="1"/>
              <a:t>résistances</a:t>
            </a:r>
            <a:r>
              <a:rPr sz="2100" dirty="0"/>
              <a:t>. </a:t>
            </a:r>
          </a:p>
        </p:txBody>
      </p:sp>
      <p:sp>
        <p:nvSpPr>
          <p:cNvPr id="182" name="Rectangle 31"/>
          <p:cNvSpPr/>
          <p:nvPr/>
        </p:nvSpPr>
        <p:spPr>
          <a:xfrm>
            <a:off x="5067156" y="1734741"/>
            <a:ext cx="6632827" cy="866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6" name="Picture 2" descr="Picture 2"/>
          <p:cNvPicPr>
            <a:picLocks noChangeAspect="1"/>
          </p:cNvPicPr>
          <p:nvPr/>
        </p:nvPicPr>
        <p:blipFill>
          <a:blip r:embed="rId3"/>
          <a:srcRect l="3010" r="3010"/>
          <a:stretch>
            <a:fillRect/>
          </a:stretch>
        </p:blipFill>
        <p:spPr>
          <a:xfrm>
            <a:off x="-8438" y="9"/>
            <a:ext cx="4978732" cy="6857991"/>
          </a:xfrm>
          <a:prstGeom prst="rect">
            <a:avLst/>
          </a:prstGeom>
          <a:ln w="12700">
            <a:miter lim="400000"/>
          </a:ln>
        </p:spPr>
      </p:pic>
      <p:sp>
        <p:nvSpPr>
          <p:cNvPr id="187" name="Espace réservé du contenu 2"/>
          <p:cNvSpPr txBox="1"/>
          <p:nvPr/>
        </p:nvSpPr>
        <p:spPr>
          <a:xfrm>
            <a:off x="5278290" y="2011702"/>
            <a:ext cx="6643876" cy="4603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000" dirty="0" err="1"/>
              <a:t>En</a:t>
            </a:r>
            <a:r>
              <a:rPr sz="2000" dirty="0"/>
              <a:t> 2015, le rapport final de la Commission </a:t>
            </a:r>
            <a:r>
              <a:rPr sz="2000" dirty="0" err="1"/>
              <a:t>Vérité</a:t>
            </a:r>
            <a:r>
              <a:rPr sz="2000" dirty="0"/>
              <a:t> </a:t>
            </a:r>
            <a:r>
              <a:rPr sz="2000" dirty="0" err="1"/>
              <a:t>Réconciliation</a:t>
            </a:r>
            <a:r>
              <a:rPr sz="2000" dirty="0"/>
              <a:t> du Canada </a:t>
            </a:r>
            <a:r>
              <a:rPr sz="2000" dirty="0" err="1"/>
              <a:t>qualifiait</a:t>
            </a:r>
            <a:r>
              <a:rPr sz="2000" dirty="0"/>
              <a:t> de « </a:t>
            </a:r>
            <a:r>
              <a:rPr sz="2000" dirty="0" err="1"/>
              <a:t>génocide</a:t>
            </a:r>
            <a:r>
              <a:rPr sz="2000" dirty="0"/>
              <a:t> </a:t>
            </a:r>
            <a:r>
              <a:rPr sz="2000" dirty="0" err="1"/>
              <a:t>culturel</a:t>
            </a:r>
            <a:r>
              <a:rPr sz="2000" dirty="0"/>
              <a:t> » le </a:t>
            </a:r>
            <a:r>
              <a:rPr sz="2000" dirty="0" err="1"/>
              <a:t>traitement</a:t>
            </a:r>
            <a:r>
              <a:rPr sz="2000" dirty="0"/>
              <a:t> </a:t>
            </a:r>
            <a:r>
              <a:rPr sz="2000" dirty="0" err="1"/>
              <a:t>réservé</a:t>
            </a:r>
            <a:r>
              <a:rPr sz="2000" dirty="0"/>
              <a:t> aux </a:t>
            </a:r>
            <a:r>
              <a:rPr sz="2000" dirty="0" err="1"/>
              <a:t>peuples</a:t>
            </a:r>
            <a:r>
              <a:rPr sz="2000" dirty="0"/>
              <a:t> </a:t>
            </a:r>
            <a:r>
              <a:rPr sz="2000" dirty="0" err="1"/>
              <a:t>autochtones</a:t>
            </a:r>
            <a:r>
              <a:rPr sz="2000" dirty="0"/>
              <a:t>.</a:t>
            </a:r>
          </a:p>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000" dirty="0"/>
              <a:t>Dans le rapport final de </a:t>
            </a:r>
            <a:r>
              <a:rPr sz="2000" dirty="0" err="1"/>
              <a:t>l’Enquête</a:t>
            </a:r>
            <a:r>
              <a:rPr sz="2000" dirty="0"/>
              <a:t> sur les femmes </a:t>
            </a:r>
            <a:br>
              <a:rPr sz="2000" dirty="0"/>
            </a:br>
            <a:r>
              <a:rPr sz="2000" dirty="0"/>
              <a:t>et les filles </a:t>
            </a:r>
            <a:r>
              <a:rPr sz="2000" dirty="0" err="1"/>
              <a:t>autochtones</a:t>
            </a:r>
            <a:r>
              <a:rPr sz="2000" dirty="0"/>
              <a:t> </a:t>
            </a:r>
            <a:r>
              <a:rPr sz="2000" dirty="0" err="1"/>
              <a:t>disparues</a:t>
            </a:r>
            <a:r>
              <a:rPr sz="2000" dirty="0"/>
              <a:t> et </a:t>
            </a:r>
            <a:r>
              <a:rPr sz="2000" dirty="0" err="1"/>
              <a:t>assassinées</a:t>
            </a:r>
            <a:r>
              <a:rPr sz="2000" dirty="0"/>
              <a:t>, </a:t>
            </a:r>
            <a:br>
              <a:rPr sz="2000" dirty="0"/>
            </a:br>
            <a:r>
              <a:rPr sz="2000" dirty="0"/>
              <a:t>la commissaire </a:t>
            </a:r>
            <a:r>
              <a:rPr sz="2000" dirty="0" err="1"/>
              <a:t>en</a:t>
            </a:r>
            <a:r>
              <a:rPr sz="2000" dirty="0"/>
              <a:t> chef Marion Buller </a:t>
            </a:r>
            <a:r>
              <a:rPr sz="2000" dirty="0" err="1"/>
              <a:t>utilise</a:t>
            </a:r>
            <a:r>
              <a:rPr sz="2000" dirty="0"/>
              <a:t> les </a:t>
            </a:r>
            <a:r>
              <a:rPr sz="2000" dirty="0" err="1"/>
              <a:t>termes</a:t>
            </a:r>
            <a:r>
              <a:rPr sz="2000" dirty="0"/>
              <a:t> « </a:t>
            </a:r>
            <a:r>
              <a:rPr sz="2000" dirty="0" err="1"/>
              <a:t>génocide</a:t>
            </a:r>
            <a:r>
              <a:rPr sz="2000" dirty="0"/>
              <a:t> » et « </a:t>
            </a:r>
            <a:r>
              <a:rPr sz="2000" dirty="0" err="1"/>
              <a:t>génocide</a:t>
            </a:r>
            <a:r>
              <a:rPr sz="2000" dirty="0"/>
              <a:t> colonial » pour </a:t>
            </a:r>
            <a:r>
              <a:rPr sz="2000" dirty="0" err="1"/>
              <a:t>décrire</a:t>
            </a:r>
            <a:r>
              <a:rPr sz="2000" dirty="0"/>
              <a:t> </a:t>
            </a:r>
            <a:br>
              <a:rPr sz="2000" dirty="0"/>
            </a:br>
            <a:r>
              <a:rPr sz="2000" dirty="0"/>
              <a:t>la situation des </a:t>
            </a:r>
            <a:r>
              <a:rPr sz="2000" dirty="0" err="1"/>
              <a:t>Autochtones</a:t>
            </a:r>
            <a:r>
              <a:rPr sz="2000" dirty="0"/>
              <a:t> au Canada. </a:t>
            </a:r>
          </a:p>
          <a:p>
            <a:pPr marL="279400" indent="-279400">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000" dirty="0"/>
              <a:t>Le </a:t>
            </a:r>
            <a:r>
              <a:rPr sz="2000" dirty="0" err="1"/>
              <a:t>génocide</a:t>
            </a:r>
            <a:r>
              <a:rPr sz="2000" dirty="0"/>
              <a:t> colonial se </a:t>
            </a:r>
            <a:r>
              <a:rPr sz="2000" dirty="0" err="1"/>
              <a:t>déroule</a:t>
            </a:r>
            <a:r>
              <a:rPr sz="2000" dirty="0"/>
              <a:t> sur </a:t>
            </a:r>
            <a:r>
              <a:rPr sz="2000" dirty="0" err="1"/>
              <a:t>une</a:t>
            </a:r>
            <a:r>
              <a:rPr sz="2000" dirty="0"/>
              <a:t> longue </a:t>
            </a:r>
            <a:r>
              <a:rPr sz="2000" dirty="0" err="1"/>
              <a:t>période</a:t>
            </a:r>
            <a:r>
              <a:rPr sz="2000" dirty="0"/>
              <a:t> </a:t>
            </a:r>
            <a:br>
              <a:rPr sz="2000" dirty="0"/>
            </a:br>
            <a:r>
              <a:rPr sz="2000" dirty="0"/>
              <a:t>et </a:t>
            </a:r>
            <a:r>
              <a:rPr sz="2000" dirty="0" err="1"/>
              <a:t>découle</a:t>
            </a:r>
            <a:r>
              <a:rPr sz="2000" dirty="0"/>
              <a:t> de </a:t>
            </a:r>
            <a:r>
              <a:rPr sz="2000" dirty="0" err="1"/>
              <a:t>l’inaction</a:t>
            </a:r>
            <a:r>
              <a:rPr sz="2000" dirty="0"/>
              <a:t> du </a:t>
            </a:r>
            <a:r>
              <a:rPr sz="2000" dirty="0" err="1"/>
              <a:t>gouvernement</a:t>
            </a:r>
            <a:r>
              <a:rPr sz="2000" dirty="0"/>
              <a:t> à </a:t>
            </a:r>
            <a:r>
              <a:rPr sz="2000" dirty="0" err="1"/>
              <a:t>propos</a:t>
            </a:r>
            <a:r>
              <a:rPr sz="2000" dirty="0"/>
              <a:t> </a:t>
            </a:r>
            <a:br>
              <a:rPr sz="2000" dirty="0"/>
            </a:br>
            <a:r>
              <a:rPr sz="2000" dirty="0"/>
              <a:t>des </a:t>
            </a:r>
            <a:r>
              <a:rPr sz="2000" dirty="0" err="1"/>
              <a:t>changements</a:t>
            </a:r>
            <a:r>
              <a:rPr sz="2000" dirty="0"/>
              <a:t> </a:t>
            </a:r>
            <a:r>
              <a:rPr sz="2000" dirty="0" err="1"/>
              <a:t>législatifs</a:t>
            </a:r>
            <a:r>
              <a:rPr sz="2000" dirty="0"/>
              <a:t> </a:t>
            </a:r>
            <a:r>
              <a:rPr sz="2000" dirty="0" err="1"/>
              <a:t>nécessaires</a:t>
            </a:r>
            <a:r>
              <a:rPr sz="2000" dirty="0"/>
              <a:t> pour </a:t>
            </a:r>
            <a:r>
              <a:rPr sz="2000" dirty="0" err="1"/>
              <a:t>dévulnérabiliser</a:t>
            </a:r>
            <a:r>
              <a:rPr sz="2000" dirty="0"/>
              <a:t> les Premiers </a:t>
            </a:r>
            <a:r>
              <a:rPr sz="2000" dirty="0" err="1"/>
              <a:t>Peuples</a:t>
            </a:r>
            <a:r>
              <a:rPr sz="2000" dirty="0"/>
              <a:t>.</a:t>
            </a:r>
          </a:p>
        </p:txBody>
      </p:sp>
      <p:sp>
        <p:nvSpPr>
          <p:cNvPr id="188" name="Rectangle 31"/>
          <p:cNvSpPr/>
          <p:nvPr/>
        </p:nvSpPr>
        <p:spPr>
          <a:xfrm>
            <a:off x="5365336" y="1748552"/>
            <a:ext cx="6348643" cy="1028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89" name="Titre 1"/>
          <p:cNvSpPr txBox="1"/>
          <p:nvPr/>
        </p:nvSpPr>
        <p:spPr>
          <a:xfrm>
            <a:off x="5264558" y="105403"/>
            <a:ext cx="5883684" cy="1631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12648">
              <a:lnSpc>
                <a:spcPct val="90000"/>
              </a:lnSpc>
              <a:defRPr sz="4824" spc="48">
                <a:solidFill>
                  <a:srgbClr val="FFFFFF"/>
                </a:solidFill>
                <a:latin typeface="Volkhov-Regular"/>
                <a:ea typeface="Volkhov-Regular"/>
                <a:cs typeface="Volkhov-Regular"/>
                <a:sym typeface="Volkhov-Regular"/>
              </a:defRPr>
            </a:pPr>
            <a:r>
              <a:t>Génocide et </a:t>
            </a:r>
            <a:br/>
            <a:r>
              <a:t>Génocide culturel</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BGRectangle"/>
          <p:cNvSpPr/>
          <p:nvPr/>
        </p:nvSpPr>
        <p:spPr>
          <a:xfrm>
            <a:off x="3047" y="-6182"/>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94" name="Rectangle 19"/>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95" name="Picture 2" descr="Picture 2"/>
          <p:cNvPicPr>
            <a:picLocks noChangeAspect="1"/>
          </p:cNvPicPr>
          <p:nvPr/>
        </p:nvPicPr>
        <p:blipFill>
          <a:blip r:embed="rId3">
            <a:alphaModFix amt="50000"/>
          </a:blip>
          <a:srcRect t="11133" b="11716"/>
          <a:stretch>
            <a:fillRect/>
          </a:stretch>
        </p:blipFill>
        <p:spPr>
          <a:xfrm>
            <a:off x="-4301" y="-6674"/>
            <a:ext cx="12200602" cy="6871348"/>
          </a:xfrm>
          <a:prstGeom prst="rect">
            <a:avLst/>
          </a:prstGeom>
          <a:ln w="12700">
            <a:miter lim="400000"/>
          </a:ln>
        </p:spPr>
      </p:pic>
      <p:sp>
        <p:nvSpPr>
          <p:cNvPr id="196" name="Titre 1"/>
          <p:cNvSpPr txBox="1">
            <a:spLocks noGrp="1"/>
          </p:cNvSpPr>
          <p:nvPr>
            <p:ph type="title"/>
          </p:nvPr>
        </p:nvSpPr>
        <p:spPr>
          <a:xfrm>
            <a:off x="188431" y="1398131"/>
            <a:ext cx="5270198" cy="4930247"/>
          </a:xfrm>
          <a:prstGeom prst="rect">
            <a:avLst/>
          </a:prstGeom>
        </p:spPr>
        <p:txBody>
          <a:bodyPr anchor="t"/>
          <a:lstStyle>
            <a:lvl1pPr algn="r">
              <a:defRPr sz="4600" spc="45">
                <a:solidFill>
                  <a:srgbClr val="FFFFFF"/>
                </a:solidFill>
                <a:latin typeface="Volkhov-Regular"/>
                <a:ea typeface="Volkhov-Regular"/>
                <a:cs typeface="Volkhov-Regular"/>
                <a:sym typeface="Volkhov-Regular"/>
              </a:defRPr>
            </a:lvl1pPr>
          </a:lstStyle>
          <a:p>
            <a:r>
              <a:rPr dirty="0" err="1"/>
              <a:t>Génocide</a:t>
            </a:r>
            <a:r>
              <a:rPr dirty="0"/>
              <a:t> et </a:t>
            </a:r>
            <a:r>
              <a:rPr dirty="0" err="1"/>
              <a:t>Génocide</a:t>
            </a:r>
            <a:r>
              <a:rPr dirty="0"/>
              <a:t> </a:t>
            </a:r>
            <a:r>
              <a:rPr dirty="0" err="1"/>
              <a:t>culturel</a:t>
            </a:r>
            <a:endParaRPr dirty="0"/>
          </a:p>
        </p:txBody>
      </p:sp>
      <p:sp>
        <p:nvSpPr>
          <p:cNvPr id="197" name="Sous-titre 2"/>
          <p:cNvSpPr txBox="1"/>
          <p:nvPr/>
        </p:nvSpPr>
        <p:spPr>
          <a:xfrm>
            <a:off x="5945826" y="581197"/>
            <a:ext cx="5994439" cy="46909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defTabSz="557784">
              <a:lnSpc>
                <a:spcPct val="110000"/>
              </a:lnSpc>
              <a:spcBef>
                <a:spcPts val="900"/>
              </a:spcBef>
              <a:buClr>
                <a:srgbClr val="FFCD00"/>
              </a:buClr>
              <a:buFont typeface="Roboto"/>
              <a:defRPr sz="1830">
                <a:solidFill>
                  <a:srgbClr val="FFFFFF"/>
                </a:solidFill>
                <a:latin typeface="Roboto Light"/>
                <a:ea typeface="Roboto Light"/>
                <a:cs typeface="Roboto Light"/>
                <a:sym typeface="Roboto Light"/>
              </a:defRPr>
            </a:pPr>
            <a:r>
              <a:rPr sz="2000" dirty="0"/>
              <a:t>Dans </a:t>
            </a:r>
            <a:r>
              <a:rPr sz="2000" dirty="0" err="1"/>
              <a:t>tous</a:t>
            </a:r>
            <a:r>
              <a:rPr sz="2000" dirty="0"/>
              <a:t> les </a:t>
            </a:r>
            <a:r>
              <a:rPr sz="2000" dirty="0" err="1"/>
              <a:t>cas</a:t>
            </a:r>
            <a:r>
              <a:rPr sz="2000" dirty="0"/>
              <a:t>, on y </a:t>
            </a:r>
            <a:r>
              <a:rPr sz="2000" dirty="0" err="1"/>
              <a:t>dénonce</a:t>
            </a:r>
            <a:r>
              <a:rPr sz="2000" dirty="0"/>
              <a:t> </a:t>
            </a:r>
            <a:r>
              <a:rPr sz="2000" dirty="0" err="1"/>
              <a:t>l’inaction</a:t>
            </a:r>
            <a:r>
              <a:rPr sz="2000" dirty="0"/>
              <a:t> du </a:t>
            </a:r>
            <a:r>
              <a:rPr sz="2000" dirty="0" err="1"/>
              <a:t>gouvernement</a:t>
            </a:r>
            <a:r>
              <a:rPr sz="2000" dirty="0"/>
              <a:t> vis-à-vis de la mort et la </a:t>
            </a:r>
            <a:r>
              <a:rPr sz="2000" dirty="0" err="1"/>
              <a:t>vulnérabilisation</a:t>
            </a:r>
            <a:r>
              <a:rPr sz="2000" dirty="0"/>
              <a:t> des Premiers </a:t>
            </a:r>
            <a:r>
              <a:rPr sz="2000" dirty="0" err="1"/>
              <a:t>Peuples</a:t>
            </a:r>
            <a:r>
              <a:rPr sz="2000" dirty="0"/>
              <a:t>. Un consensus </a:t>
            </a:r>
            <a:r>
              <a:rPr sz="2000" dirty="0" err="1"/>
              <a:t>existe</a:t>
            </a:r>
            <a:r>
              <a:rPr sz="2000" dirty="0"/>
              <a:t> sur le fait que les Premiers </a:t>
            </a:r>
            <a:r>
              <a:rPr sz="2000" dirty="0" err="1"/>
              <a:t>Peuples</a:t>
            </a:r>
            <a:r>
              <a:rPr sz="2000" dirty="0"/>
              <a:t> </a:t>
            </a:r>
            <a:r>
              <a:rPr sz="2000" dirty="0" err="1"/>
              <a:t>furent</a:t>
            </a:r>
            <a:r>
              <a:rPr sz="2000" dirty="0"/>
              <a:t> et </a:t>
            </a:r>
            <a:r>
              <a:rPr sz="2000" dirty="0" err="1"/>
              <a:t>sont</a:t>
            </a:r>
            <a:r>
              <a:rPr sz="2000" dirty="0"/>
              <a:t> </a:t>
            </a:r>
            <a:r>
              <a:rPr sz="2000" dirty="0" err="1"/>
              <a:t>toujours</a:t>
            </a:r>
            <a:r>
              <a:rPr sz="2000" dirty="0"/>
              <a:t> : </a:t>
            </a:r>
          </a:p>
          <a:p>
            <a:pPr marL="271145" indent="-271145" defTabSz="557784">
              <a:lnSpc>
                <a:spcPct val="110000"/>
              </a:lnSpc>
              <a:spcBef>
                <a:spcPts val="900"/>
              </a:spcBef>
              <a:buClr>
                <a:srgbClr val="FFCD00"/>
              </a:buClr>
              <a:buSzPct val="100000"/>
              <a:buAutoNum type="arabicPeriod"/>
              <a:defRPr sz="1830">
                <a:solidFill>
                  <a:srgbClr val="FFFFFF"/>
                </a:solidFill>
                <a:latin typeface="Roboto Light"/>
                <a:ea typeface="Roboto Light"/>
                <a:cs typeface="Roboto Light"/>
                <a:sym typeface="Roboto Light"/>
              </a:defRPr>
            </a:pPr>
            <a:r>
              <a:rPr sz="2000" dirty="0" err="1"/>
              <a:t>menacés</a:t>
            </a:r>
            <a:r>
              <a:rPr sz="2000" dirty="0"/>
              <a:t> dans </a:t>
            </a:r>
            <a:r>
              <a:rPr sz="2000" dirty="0" err="1"/>
              <a:t>leur</a:t>
            </a:r>
            <a:r>
              <a:rPr sz="2000" dirty="0"/>
              <a:t> </a:t>
            </a:r>
            <a:r>
              <a:rPr sz="2000" dirty="0" err="1"/>
              <a:t>intégrité</a:t>
            </a:r>
            <a:r>
              <a:rPr sz="2000" dirty="0"/>
              <a:t> physique et </a:t>
            </a:r>
            <a:r>
              <a:rPr sz="2000" dirty="0" err="1"/>
              <a:t>psychologique</a:t>
            </a:r>
            <a:r>
              <a:rPr sz="2000" dirty="0"/>
              <a:t>;</a:t>
            </a:r>
          </a:p>
          <a:p>
            <a:pPr marL="271145" indent="-271145" defTabSz="557784">
              <a:lnSpc>
                <a:spcPct val="110000"/>
              </a:lnSpc>
              <a:spcBef>
                <a:spcPts val="900"/>
              </a:spcBef>
              <a:buClr>
                <a:srgbClr val="FFCD00"/>
              </a:buClr>
              <a:buSzPct val="100000"/>
              <a:buAutoNum type="arabicPeriod"/>
              <a:defRPr sz="1830">
                <a:solidFill>
                  <a:srgbClr val="FFFFFF"/>
                </a:solidFill>
                <a:latin typeface="Roboto Light"/>
                <a:ea typeface="Roboto Light"/>
                <a:cs typeface="Roboto Light"/>
                <a:sym typeface="Roboto Light"/>
              </a:defRPr>
            </a:pPr>
            <a:r>
              <a:rPr sz="2000" dirty="0" err="1"/>
              <a:t>privés</a:t>
            </a:r>
            <a:r>
              <a:rPr sz="2000" dirty="0"/>
              <a:t> de </a:t>
            </a:r>
            <a:r>
              <a:rPr sz="2000" dirty="0" err="1"/>
              <a:t>leur</a:t>
            </a:r>
            <a:r>
              <a:rPr sz="2000" dirty="0"/>
              <a:t> </a:t>
            </a:r>
            <a:r>
              <a:rPr sz="2000" dirty="0" err="1"/>
              <a:t>identité</a:t>
            </a:r>
            <a:r>
              <a:rPr sz="2000" dirty="0"/>
              <a:t> </a:t>
            </a:r>
            <a:r>
              <a:rPr sz="2000" dirty="0" err="1"/>
              <a:t>en</a:t>
            </a:r>
            <a:r>
              <a:rPr sz="2000" dirty="0"/>
              <a:t> </a:t>
            </a:r>
            <a:r>
              <a:rPr sz="2000" dirty="0" err="1"/>
              <a:t>étant</a:t>
            </a:r>
            <a:r>
              <a:rPr sz="2000" dirty="0"/>
              <a:t> </a:t>
            </a:r>
            <a:r>
              <a:rPr sz="2000" dirty="0" err="1"/>
              <a:t>victimes</a:t>
            </a:r>
            <a:r>
              <a:rPr sz="2000" dirty="0"/>
              <a:t> de </a:t>
            </a:r>
            <a:r>
              <a:rPr sz="2000" dirty="0" err="1"/>
              <a:t>plusieurs</a:t>
            </a:r>
            <a:r>
              <a:rPr sz="2000" dirty="0"/>
              <a:t> </a:t>
            </a:r>
            <a:r>
              <a:rPr sz="2000" dirty="0" err="1"/>
              <a:t>tentatives</a:t>
            </a:r>
            <a:r>
              <a:rPr sz="2000" dirty="0"/>
              <a:t> </a:t>
            </a:r>
            <a:r>
              <a:rPr sz="2000" dirty="0" err="1"/>
              <a:t>d’assimilation</a:t>
            </a:r>
            <a:r>
              <a:rPr sz="2000" dirty="0"/>
              <a:t> </a:t>
            </a:r>
            <a:r>
              <a:rPr sz="2000" dirty="0" err="1"/>
              <a:t>forcées</a:t>
            </a:r>
            <a:r>
              <a:rPr sz="2000" dirty="0"/>
              <a:t> (</a:t>
            </a:r>
            <a:r>
              <a:rPr sz="2000" dirty="0" err="1"/>
              <a:t>attaques</a:t>
            </a:r>
            <a:r>
              <a:rPr sz="2000" dirty="0"/>
              <a:t> </a:t>
            </a:r>
            <a:r>
              <a:rPr sz="2000" dirty="0" err="1"/>
              <a:t>contre</a:t>
            </a:r>
            <a:r>
              <a:rPr sz="2000" dirty="0"/>
              <a:t> </a:t>
            </a:r>
            <a:br>
              <a:rPr sz="2000" dirty="0"/>
            </a:br>
            <a:r>
              <a:rPr sz="2000" dirty="0" err="1"/>
              <a:t>leur</a:t>
            </a:r>
            <a:r>
              <a:rPr sz="2000" dirty="0"/>
              <a:t> </a:t>
            </a:r>
            <a:r>
              <a:rPr sz="2000" dirty="0" err="1"/>
              <a:t>intégrité</a:t>
            </a:r>
            <a:r>
              <a:rPr sz="2000" dirty="0"/>
              <a:t> </a:t>
            </a:r>
            <a:r>
              <a:rPr sz="2000" dirty="0" err="1"/>
              <a:t>en</a:t>
            </a:r>
            <a:r>
              <a:rPr sz="2000" dirty="0"/>
              <a:t> tant que </a:t>
            </a:r>
            <a:r>
              <a:rPr sz="2000" dirty="0" err="1"/>
              <a:t>peuple</a:t>
            </a:r>
            <a:r>
              <a:rPr sz="2000" dirty="0"/>
              <a:t> distinct, </a:t>
            </a:r>
            <a:r>
              <a:rPr sz="2000" dirty="0" err="1"/>
              <a:t>contre</a:t>
            </a:r>
            <a:r>
              <a:rPr sz="2000" dirty="0"/>
              <a:t> </a:t>
            </a:r>
            <a:r>
              <a:rPr sz="2000" dirty="0" err="1"/>
              <a:t>leurs</a:t>
            </a:r>
            <a:r>
              <a:rPr sz="2000" dirty="0"/>
              <a:t> </a:t>
            </a:r>
            <a:r>
              <a:rPr sz="2000" dirty="0" err="1"/>
              <a:t>valeurs</a:t>
            </a:r>
            <a:r>
              <a:rPr sz="2000" dirty="0"/>
              <a:t> </a:t>
            </a:r>
            <a:r>
              <a:rPr sz="2000" dirty="0" err="1"/>
              <a:t>culturelles</a:t>
            </a:r>
            <a:r>
              <a:rPr sz="2000" dirty="0"/>
              <a:t>, </a:t>
            </a:r>
            <a:r>
              <a:rPr sz="2000" dirty="0" err="1"/>
              <a:t>contre</a:t>
            </a:r>
            <a:r>
              <a:rPr sz="2000" dirty="0"/>
              <a:t> </a:t>
            </a:r>
            <a:r>
              <a:rPr sz="2000" dirty="0" err="1"/>
              <a:t>leurs</a:t>
            </a:r>
            <a:r>
              <a:rPr sz="2000" dirty="0"/>
              <a:t> modes de vie et </a:t>
            </a:r>
            <a:r>
              <a:rPr sz="2000" dirty="0" err="1"/>
              <a:t>contre</a:t>
            </a:r>
            <a:r>
              <a:rPr sz="2000" dirty="0"/>
              <a:t> </a:t>
            </a:r>
            <a:r>
              <a:rPr sz="2000" dirty="0" err="1"/>
              <a:t>leur</a:t>
            </a:r>
            <a:r>
              <a:rPr sz="2000" dirty="0"/>
              <a:t> </a:t>
            </a:r>
            <a:r>
              <a:rPr sz="2000" dirty="0" err="1"/>
              <a:t>identité</a:t>
            </a:r>
            <a:r>
              <a:rPr sz="2000" dirty="0"/>
              <a:t> </a:t>
            </a:r>
            <a:r>
              <a:rPr sz="2000" dirty="0" err="1"/>
              <a:t>ethnique</a:t>
            </a:r>
            <a:r>
              <a:rPr sz="2000" dirty="0"/>
              <a:t>);</a:t>
            </a:r>
          </a:p>
          <a:p>
            <a:pPr marL="271145" indent="-271145" defTabSz="557784">
              <a:lnSpc>
                <a:spcPct val="110000"/>
              </a:lnSpc>
              <a:spcBef>
                <a:spcPts val="900"/>
              </a:spcBef>
              <a:buClr>
                <a:srgbClr val="FFCD00"/>
              </a:buClr>
              <a:buSzPct val="100000"/>
              <a:buAutoNum type="arabicPeriod"/>
              <a:defRPr sz="1830">
                <a:solidFill>
                  <a:srgbClr val="FFFFFF"/>
                </a:solidFill>
                <a:latin typeface="Roboto Light"/>
                <a:ea typeface="Roboto Light"/>
                <a:cs typeface="Roboto Light"/>
                <a:sym typeface="Roboto Light"/>
              </a:defRPr>
            </a:pPr>
            <a:r>
              <a:rPr sz="2000" dirty="0" err="1"/>
              <a:t>bafoués</a:t>
            </a:r>
            <a:r>
              <a:rPr sz="2000" dirty="0"/>
              <a:t> dans </a:t>
            </a:r>
            <a:r>
              <a:rPr sz="2000" dirty="0" err="1"/>
              <a:t>leurs</a:t>
            </a:r>
            <a:r>
              <a:rPr sz="2000" dirty="0"/>
              <a:t> droits et </a:t>
            </a:r>
            <a:r>
              <a:rPr sz="2000" dirty="0" err="1"/>
              <a:t>dépossédés</a:t>
            </a:r>
            <a:r>
              <a:rPr sz="2000" dirty="0"/>
              <a:t> de </a:t>
            </a:r>
            <a:r>
              <a:rPr sz="2000" dirty="0" err="1"/>
              <a:t>leurs</a:t>
            </a:r>
            <a:r>
              <a:rPr sz="2000" dirty="0"/>
              <a:t> </a:t>
            </a:r>
            <a:r>
              <a:rPr sz="2000" dirty="0" err="1"/>
              <a:t>terres</a:t>
            </a:r>
            <a:r>
              <a:rPr sz="2000" dirty="0"/>
              <a:t>, de </a:t>
            </a:r>
            <a:r>
              <a:rPr sz="2000" dirty="0" err="1"/>
              <a:t>leurs</a:t>
            </a:r>
            <a:r>
              <a:rPr sz="2000" dirty="0"/>
              <a:t> </a:t>
            </a:r>
            <a:r>
              <a:rPr sz="2000" dirty="0" err="1"/>
              <a:t>territoires</a:t>
            </a:r>
            <a:r>
              <a:rPr sz="2000" dirty="0"/>
              <a:t> et de </a:t>
            </a:r>
            <a:r>
              <a:rPr sz="2000" dirty="0" err="1"/>
              <a:t>leurs</a:t>
            </a:r>
            <a:r>
              <a:rPr sz="2000" dirty="0"/>
              <a:t> </a:t>
            </a:r>
            <a:r>
              <a:rPr sz="2000" dirty="0" err="1"/>
              <a:t>ressources</a:t>
            </a:r>
            <a:r>
              <a:rPr sz="2000" dirty="0"/>
              <a:t>. </a:t>
            </a:r>
          </a:p>
        </p:txBody>
      </p:sp>
      <p:sp>
        <p:nvSpPr>
          <p:cNvPr id="198" name="Straight Connector 17"/>
          <p:cNvSpPr/>
          <p:nvPr/>
        </p:nvSpPr>
        <p:spPr>
          <a:xfrm flipH="1">
            <a:off x="5694091" y="1461210"/>
            <a:ext cx="1" cy="4237080"/>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2" name="Picture 2" descr="Picture 2"/>
          <p:cNvPicPr>
            <a:picLocks noChangeAspect="1"/>
          </p:cNvPicPr>
          <p:nvPr/>
        </p:nvPicPr>
        <p:blipFill>
          <a:blip r:embed="rId3"/>
          <a:srcRect l="15755" t="19600" r="28382"/>
          <a:stretch>
            <a:fillRect/>
          </a:stretch>
        </p:blipFill>
        <p:spPr>
          <a:xfrm>
            <a:off x="-3741" y="1344187"/>
            <a:ext cx="5871351" cy="5513882"/>
          </a:xfrm>
          <a:prstGeom prst="rect">
            <a:avLst/>
          </a:prstGeom>
          <a:ln w="12700">
            <a:miter lim="400000"/>
          </a:ln>
          <a:effectLst>
            <a:outerShdw blurRad="381000" dist="152400" rotWithShape="0">
              <a:srgbClr val="000000">
                <a:alpha val="10000"/>
              </a:srgbClr>
            </a:outerShdw>
          </a:effectLst>
        </p:spPr>
      </p:pic>
      <p:sp>
        <p:nvSpPr>
          <p:cNvPr id="203" name="Espace réservé du contenu 2"/>
          <p:cNvSpPr txBox="1"/>
          <p:nvPr/>
        </p:nvSpPr>
        <p:spPr>
          <a:xfrm>
            <a:off x="6080950" y="1654896"/>
            <a:ext cx="5871370" cy="5163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79400" indent="-279400">
              <a:lnSpc>
                <a:spcPct val="110000"/>
              </a:lnSpc>
              <a:spcBef>
                <a:spcPts val="1500"/>
              </a:spcBef>
              <a:buClr>
                <a:srgbClr val="FFCD00"/>
              </a:buClr>
              <a:buSzPct val="120000"/>
              <a:buFont typeface="Symbol"/>
              <a:buChar char="·"/>
              <a:defRPr sz="2100">
                <a:solidFill>
                  <a:srgbClr val="FFFFFF"/>
                </a:solidFill>
                <a:latin typeface="Roboto Light"/>
                <a:ea typeface="Roboto Light"/>
                <a:cs typeface="Roboto Light"/>
                <a:sym typeface="Roboto Light"/>
              </a:defRPr>
            </a:pPr>
            <a:r>
              <a:rPr dirty="0"/>
              <a:t>Les Premiers </a:t>
            </a:r>
            <a:r>
              <a:rPr dirty="0" err="1"/>
              <a:t>Peuples</a:t>
            </a:r>
            <a:r>
              <a:rPr dirty="0"/>
              <a:t> </a:t>
            </a:r>
            <a:r>
              <a:rPr dirty="0" err="1"/>
              <a:t>ont</a:t>
            </a:r>
            <a:r>
              <a:rPr dirty="0"/>
              <a:t> fait </a:t>
            </a:r>
            <a:r>
              <a:rPr dirty="0" err="1"/>
              <a:t>l’objet</a:t>
            </a:r>
            <a:r>
              <a:rPr dirty="0"/>
              <a:t> de </a:t>
            </a:r>
            <a:r>
              <a:rPr dirty="0" err="1"/>
              <a:t>tentatives</a:t>
            </a:r>
            <a:r>
              <a:rPr dirty="0"/>
              <a:t> </a:t>
            </a:r>
            <a:r>
              <a:rPr dirty="0" err="1"/>
              <a:t>d’extermination</a:t>
            </a:r>
            <a:r>
              <a:rPr dirty="0"/>
              <a:t>.</a:t>
            </a:r>
          </a:p>
          <a:p>
            <a:pPr marL="279400" indent="-279400">
              <a:lnSpc>
                <a:spcPct val="110000"/>
              </a:lnSpc>
              <a:spcBef>
                <a:spcPts val="1500"/>
              </a:spcBef>
              <a:buClr>
                <a:srgbClr val="FFCD00"/>
              </a:buClr>
              <a:buSzPct val="120000"/>
              <a:buFont typeface="Symbol"/>
              <a:buChar char="·"/>
              <a:defRPr sz="2100">
                <a:solidFill>
                  <a:srgbClr val="FFFFFF"/>
                </a:solidFill>
                <a:latin typeface="Roboto Light"/>
                <a:ea typeface="Roboto Light"/>
                <a:cs typeface="Roboto Light"/>
                <a:sym typeface="Roboto Light"/>
              </a:defRPr>
            </a:pPr>
            <a:r>
              <a:rPr dirty="0"/>
              <a:t>On </a:t>
            </a:r>
            <a:r>
              <a:rPr dirty="0" err="1"/>
              <a:t>peut</a:t>
            </a:r>
            <a:r>
              <a:rPr dirty="0"/>
              <a:t> </a:t>
            </a:r>
            <a:r>
              <a:rPr dirty="0" err="1"/>
              <a:t>penser</a:t>
            </a:r>
            <a:r>
              <a:rPr dirty="0"/>
              <a:t> aux </a:t>
            </a:r>
            <a:r>
              <a:rPr dirty="0" err="1"/>
              <a:t>exemples</a:t>
            </a:r>
            <a:r>
              <a:rPr dirty="0"/>
              <a:t> des couvertures </a:t>
            </a:r>
            <a:r>
              <a:rPr dirty="0" err="1"/>
              <a:t>volontairement</a:t>
            </a:r>
            <a:r>
              <a:rPr dirty="0"/>
              <a:t> </a:t>
            </a:r>
            <a:r>
              <a:rPr dirty="0" err="1"/>
              <a:t>infectées</a:t>
            </a:r>
            <a:r>
              <a:rPr dirty="0"/>
              <a:t> de variole </a:t>
            </a:r>
            <a:r>
              <a:rPr dirty="0" err="1"/>
              <a:t>en</a:t>
            </a:r>
            <a:r>
              <a:rPr dirty="0"/>
              <a:t> 1760, </a:t>
            </a:r>
            <a:br>
              <a:rPr dirty="0"/>
            </a:br>
            <a:r>
              <a:rPr dirty="0"/>
              <a:t>des </a:t>
            </a:r>
            <a:r>
              <a:rPr dirty="0" err="1"/>
              <a:t>expériences</a:t>
            </a:r>
            <a:r>
              <a:rPr dirty="0"/>
              <a:t> </a:t>
            </a:r>
            <a:r>
              <a:rPr dirty="0" err="1"/>
              <a:t>médicales</a:t>
            </a:r>
            <a:r>
              <a:rPr dirty="0"/>
              <a:t> sur les enfants, </a:t>
            </a:r>
            <a:br>
              <a:rPr dirty="0"/>
            </a:br>
            <a:r>
              <a:rPr dirty="0"/>
              <a:t>des </a:t>
            </a:r>
            <a:r>
              <a:rPr dirty="0" err="1"/>
              <a:t>violences</a:t>
            </a:r>
            <a:r>
              <a:rPr dirty="0"/>
              <a:t> physiques et </a:t>
            </a:r>
            <a:r>
              <a:rPr dirty="0" err="1"/>
              <a:t>psychologiques</a:t>
            </a:r>
            <a:r>
              <a:rPr dirty="0"/>
              <a:t> </a:t>
            </a:r>
            <a:br>
              <a:rPr dirty="0"/>
            </a:br>
            <a:r>
              <a:rPr dirty="0"/>
              <a:t>et des </a:t>
            </a:r>
            <a:r>
              <a:rPr dirty="0" err="1"/>
              <a:t>abus</a:t>
            </a:r>
            <a:r>
              <a:rPr dirty="0"/>
              <a:t> </a:t>
            </a:r>
            <a:r>
              <a:rPr dirty="0" err="1"/>
              <a:t>sexuels</a:t>
            </a:r>
            <a:r>
              <a:rPr dirty="0"/>
              <a:t> dans les écoles </a:t>
            </a:r>
            <a:r>
              <a:rPr dirty="0" err="1"/>
              <a:t>résidentielles</a:t>
            </a:r>
            <a:r>
              <a:rPr dirty="0"/>
              <a:t>.</a:t>
            </a:r>
          </a:p>
          <a:p>
            <a:pPr marL="279400" indent="-279400">
              <a:lnSpc>
                <a:spcPct val="110000"/>
              </a:lnSpc>
              <a:spcBef>
                <a:spcPts val="1500"/>
              </a:spcBef>
              <a:buClr>
                <a:srgbClr val="FFCD00"/>
              </a:buClr>
              <a:buSzPct val="120000"/>
              <a:buFont typeface="Symbol"/>
              <a:buChar char="·"/>
              <a:defRPr sz="2100">
                <a:solidFill>
                  <a:srgbClr val="FFFFFF"/>
                </a:solidFill>
                <a:latin typeface="Roboto Light"/>
                <a:ea typeface="Roboto Light"/>
                <a:cs typeface="Roboto Light"/>
                <a:sym typeface="Roboto Light"/>
              </a:defRPr>
            </a:pPr>
            <a:r>
              <a:rPr dirty="0"/>
              <a:t>Nous </a:t>
            </a:r>
            <a:r>
              <a:rPr dirty="0" err="1"/>
              <a:t>nous</a:t>
            </a:r>
            <a:r>
              <a:rPr dirty="0"/>
              <a:t> </a:t>
            </a:r>
            <a:r>
              <a:rPr dirty="0" err="1"/>
              <a:t>concentrerons</a:t>
            </a:r>
            <a:r>
              <a:rPr dirty="0"/>
              <a:t> </a:t>
            </a:r>
            <a:r>
              <a:rPr dirty="0" err="1"/>
              <a:t>ici</a:t>
            </a:r>
            <a:r>
              <a:rPr dirty="0"/>
              <a:t> sur les questions des </a:t>
            </a:r>
            <a:r>
              <a:rPr dirty="0" err="1"/>
              <a:t>violences</a:t>
            </a:r>
            <a:r>
              <a:rPr dirty="0"/>
              <a:t> </a:t>
            </a:r>
            <a:r>
              <a:rPr dirty="0" err="1"/>
              <a:t>faites</a:t>
            </a:r>
            <a:r>
              <a:rPr dirty="0"/>
              <a:t> aux femmes et des écoles </a:t>
            </a:r>
            <a:r>
              <a:rPr dirty="0" err="1"/>
              <a:t>résidentielles</a:t>
            </a:r>
            <a:r>
              <a:rPr dirty="0"/>
              <a:t>.</a:t>
            </a:r>
          </a:p>
        </p:txBody>
      </p:sp>
      <p:sp>
        <p:nvSpPr>
          <p:cNvPr id="204" name="Rectangle 31"/>
          <p:cNvSpPr/>
          <p:nvPr/>
        </p:nvSpPr>
        <p:spPr>
          <a:xfrm>
            <a:off x="15379" y="1316669"/>
            <a:ext cx="12161685" cy="7173"/>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05" name="Titre 1"/>
          <p:cNvSpPr txBox="1"/>
          <p:nvPr/>
        </p:nvSpPr>
        <p:spPr>
          <a:xfrm>
            <a:off x="292060" y="315315"/>
            <a:ext cx="11760280" cy="1236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484631">
              <a:lnSpc>
                <a:spcPct val="90000"/>
              </a:lnSpc>
              <a:defRPr sz="3815" spc="38">
                <a:solidFill>
                  <a:srgbClr val="FFFFFF"/>
                </a:solidFill>
                <a:latin typeface="Volkhov-Regular"/>
                <a:ea typeface="Volkhov-Regular"/>
                <a:cs typeface="Volkhov-Regular"/>
                <a:sym typeface="Volkhov-Regular"/>
              </a:defRPr>
            </a:lvl1pPr>
          </a:lstStyle>
          <a:p>
            <a:r>
              <a:t>Menaces à l’intégrité physique et psychologique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134"/>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10" name="Picture 2" descr="Picture 2"/>
          <p:cNvPicPr>
            <a:picLocks noChangeAspect="1"/>
          </p:cNvPicPr>
          <p:nvPr/>
        </p:nvPicPr>
        <p:blipFill>
          <a:blip r:embed="rId3">
            <a:alphaModFix amt="70000"/>
          </a:blip>
          <a:srcRect b="15730"/>
          <a:stretch>
            <a:fillRect/>
          </a:stretch>
        </p:blipFill>
        <p:spPr>
          <a:xfrm>
            <a:off x="0" y="9"/>
            <a:ext cx="12192001" cy="6857991"/>
          </a:xfrm>
          <a:prstGeom prst="rect">
            <a:avLst/>
          </a:prstGeom>
          <a:ln w="12700">
            <a:miter lim="400000"/>
          </a:ln>
        </p:spPr>
      </p:pic>
      <p:sp>
        <p:nvSpPr>
          <p:cNvPr id="211" name="Titre 1"/>
          <p:cNvSpPr txBox="1">
            <a:spLocks noGrp="1"/>
          </p:cNvSpPr>
          <p:nvPr>
            <p:ph type="title"/>
          </p:nvPr>
        </p:nvSpPr>
        <p:spPr>
          <a:xfrm>
            <a:off x="295281" y="2297321"/>
            <a:ext cx="5620260" cy="2793199"/>
          </a:xfrm>
          <a:prstGeom prst="rect">
            <a:avLst/>
          </a:prstGeom>
        </p:spPr>
        <p:txBody>
          <a:bodyPr anchor="t"/>
          <a:lstStyle/>
          <a:p>
            <a:pPr algn="r" defTabSz="411479">
              <a:lnSpc>
                <a:spcPct val="110000"/>
              </a:lnSpc>
              <a:spcBef>
                <a:spcPts val="0"/>
              </a:spcBef>
              <a:defRPr sz="3150" spc="31">
                <a:latin typeface="Volkhov-Regular"/>
                <a:ea typeface="Volkhov-Regular"/>
                <a:cs typeface="Volkhov-Regular"/>
                <a:sym typeface="Volkhov-Regular"/>
              </a:defRPr>
            </a:pPr>
            <a:r>
              <a:rPr dirty="0"/>
              <a:t>Menaces </a:t>
            </a:r>
            <a:r>
              <a:rPr dirty="0" err="1"/>
              <a:t>à</a:t>
            </a:r>
            <a:r>
              <a:rPr dirty="0"/>
              <a:t> </a:t>
            </a:r>
            <a:r>
              <a:rPr dirty="0" err="1"/>
              <a:t>l’intégrité</a:t>
            </a:r>
            <a:br>
              <a:rPr dirty="0"/>
            </a:br>
            <a:r>
              <a:rPr dirty="0"/>
              <a:t>physique et </a:t>
            </a:r>
            <a:r>
              <a:rPr dirty="0" err="1"/>
              <a:t>psychologique</a:t>
            </a:r>
            <a:r>
              <a:rPr dirty="0"/>
              <a:t> : la situation des femmes </a:t>
            </a:r>
            <a:r>
              <a:rPr dirty="0" err="1"/>
              <a:t>autochtones</a:t>
            </a:r>
            <a:endParaRPr dirty="0"/>
          </a:p>
        </p:txBody>
      </p:sp>
      <p:sp>
        <p:nvSpPr>
          <p:cNvPr id="212" name="Sous-titre 2"/>
          <p:cNvSpPr txBox="1"/>
          <p:nvPr/>
        </p:nvSpPr>
        <p:spPr>
          <a:xfrm>
            <a:off x="6454775" y="467936"/>
            <a:ext cx="5316818" cy="6062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21791">
              <a:lnSpc>
                <a:spcPct val="110000"/>
              </a:lnSpc>
              <a:spcBef>
                <a:spcPts val="1300"/>
              </a:spcBef>
              <a:buClr>
                <a:srgbClr val="FFCD00"/>
              </a:buClr>
              <a:buFont typeface="Roboto"/>
              <a:defRPr sz="2040">
                <a:solidFill>
                  <a:srgbClr val="FFFFFF"/>
                </a:solidFill>
                <a:latin typeface="Roboto Light"/>
                <a:ea typeface="Roboto Light"/>
                <a:cs typeface="Roboto Light"/>
                <a:sym typeface="Roboto Light"/>
              </a:defRPr>
            </a:pPr>
            <a:r>
              <a:rPr dirty="0"/>
              <a:t>La </a:t>
            </a:r>
            <a:r>
              <a:rPr dirty="0" err="1"/>
              <a:t>Loi</a:t>
            </a:r>
            <a:r>
              <a:rPr dirty="0"/>
              <a:t> sur les </a:t>
            </a:r>
            <a:r>
              <a:rPr dirty="0" err="1"/>
              <a:t>Indiens</a:t>
            </a:r>
            <a:r>
              <a:rPr dirty="0"/>
              <a:t> a </a:t>
            </a:r>
            <a:r>
              <a:rPr dirty="0" err="1"/>
              <a:t>vulnérabilisé</a:t>
            </a:r>
            <a:r>
              <a:rPr dirty="0"/>
              <a:t> les femmes </a:t>
            </a:r>
            <a:r>
              <a:rPr dirty="0" err="1"/>
              <a:t>autochtones</a:t>
            </a:r>
            <a:r>
              <a:rPr dirty="0"/>
              <a:t>. </a:t>
            </a:r>
          </a:p>
          <a:p>
            <a:pPr marL="259079" indent="-259079" defTabSz="621791">
              <a:lnSpc>
                <a:spcPct val="110000"/>
              </a:lnSpc>
              <a:spcBef>
                <a:spcPts val="1300"/>
              </a:spcBef>
              <a:buClr>
                <a:srgbClr val="FFCD00"/>
              </a:buClr>
              <a:buSzPct val="120000"/>
              <a:buFont typeface="Symbol"/>
              <a:buChar char="·"/>
              <a:defRPr sz="2040">
                <a:solidFill>
                  <a:srgbClr val="FFFFFF"/>
                </a:solidFill>
                <a:latin typeface="Roboto Light"/>
                <a:ea typeface="Roboto Light"/>
                <a:cs typeface="Roboto Light"/>
                <a:sym typeface="Roboto Light"/>
              </a:defRPr>
            </a:pPr>
            <a:r>
              <a:rPr dirty="0" err="1"/>
              <a:t>En</a:t>
            </a:r>
            <a:r>
              <a:rPr dirty="0"/>
              <a:t> 2019, 24 % des homicides </a:t>
            </a:r>
            <a:r>
              <a:rPr dirty="0" err="1"/>
              <a:t>féminins</a:t>
            </a:r>
            <a:r>
              <a:rPr dirty="0"/>
              <a:t> </a:t>
            </a:r>
            <a:r>
              <a:rPr dirty="0" err="1"/>
              <a:t>touchaient</a:t>
            </a:r>
            <a:r>
              <a:rPr dirty="0"/>
              <a:t> les femmes </a:t>
            </a:r>
            <a:r>
              <a:rPr dirty="0" err="1"/>
              <a:t>autochtones</a:t>
            </a:r>
            <a:r>
              <a:rPr dirty="0"/>
              <a:t>, </a:t>
            </a:r>
            <a:r>
              <a:rPr dirty="0" err="1"/>
              <a:t>alors</a:t>
            </a:r>
            <a:r>
              <a:rPr dirty="0"/>
              <a:t> </a:t>
            </a:r>
            <a:r>
              <a:rPr dirty="0" err="1"/>
              <a:t>qu’elles</a:t>
            </a:r>
            <a:r>
              <a:rPr dirty="0"/>
              <a:t> </a:t>
            </a:r>
            <a:r>
              <a:rPr dirty="0" err="1"/>
              <a:t>représentent</a:t>
            </a:r>
            <a:r>
              <a:rPr dirty="0"/>
              <a:t> </a:t>
            </a:r>
            <a:r>
              <a:rPr dirty="0" err="1"/>
              <a:t>seulement</a:t>
            </a:r>
            <a:r>
              <a:rPr dirty="0"/>
              <a:t> 4 % de la population. </a:t>
            </a: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(https://femicideincanada.ca/fr/propos/histoire/femmes)</a:t>
            </a:r>
            <a:r>
              <a:rPr dirty="0">
                <a:solidFill>
                  <a:srgbClr val="FFFFFF"/>
                </a:solidFill>
              </a:rPr>
              <a:t> </a:t>
            </a:r>
          </a:p>
          <a:p>
            <a:pPr marL="259079" indent="-259079" defTabSz="621791">
              <a:lnSpc>
                <a:spcPct val="110000"/>
              </a:lnSpc>
              <a:spcBef>
                <a:spcPts val="1300"/>
              </a:spcBef>
              <a:buClr>
                <a:srgbClr val="FFCD00"/>
              </a:buClr>
              <a:buSzPct val="120000"/>
              <a:buFont typeface="Symbol"/>
              <a:buChar char="·"/>
              <a:defRPr sz="2040">
                <a:solidFill>
                  <a:srgbClr val="FFFFFF"/>
                </a:solidFill>
                <a:latin typeface="Roboto Light"/>
                <a:ea typeface="Roboto Light"/>
                <a:cs typeface="Roboto Light"/>
                <a:sym typeface="Roboto Light"/>
              </a:defRPr>
            </a:pPr>
            <a:r>
              <a:rPr dirty="0" err="1"/>
              <a:t>Selon</a:t>
            </a:r>
            <a:r>
              <a:rPr dirty="0"/>
              <a:t> un rapport de 2014 de la GRC, </a:t>
            </a:r>
            <a:br>
              <a:rPr dirty="0"/>
            </a:br>
            <a:r>
              <a:rPr dirty="0"/>
              <a:t>1</a:t>
            </a:r>
            <a:r>
              <a:rPr sz="1020" dirty="0"/>
              <a:t> </a:t>
            </a:r>
            <a:r>
              <a:rPr dirty="0"/>
              <a:t>017 femmes et </a:t>
            </a:r>
            <a:r>
              <a:rPr dirty="0" err="1"/>
              <a:t>filles</a:t>
            </a:r>
            <a:r>
              <a:rPr dirty="0"/>
              <a:t> </a:t>
            </a:r>
            <a:r>
              <a:rPr dirty="0" err="1"/>
              <a:t>autochtones</a:t>
            </a:r>
            <a:r>
              <a:rPr dirty="0"/>
              <a:t> </a:t>
            </a:r>
            <a:r>
              <a:rPr dirty="0" err="1"/>
              <a:t>ont</a:t>
            </a:r>
            <a:r>
              <a:rPr dirty="0"/>
              <a:t> </a:t>
            </a:r>
            <a:r>
              <a:rPr dirty="0" err="1"/>
              <a:t>été</a:t>
            </a:r>
            <a:r>
              <a:rPr dirty="0"/>
              <a:t> </a:t>
            </a:r>
            <a:r>
              <a:rPr dirty="0" err="1"/>
              <a:t>assassinées</a:t>
            </a:r>
            <a:r>
              <a:rPr dirty="0"/>
              <a:t> et 164 </a:t>
            </a:r>
            <a:r>
              <a:rPr dirty="0" err="1"/>
              <a:t>ont</a:t>
            </a:r>
            <a:r>
              <a:rPr dirty="0"/>
              <a:t> </a:t>
            </a:r>
            <a:r>
              <a:rPr dirty="0" err="1"/>
              <a:t>été</a:t>
            </a:r>
            <a:r>
              <a:rPr dirty="0"/>
              <a:t> </a:t>
            </a:r>
            <a:r>
              <a:rPr dirty="0" err="1"/>
              <a:t>déclarées</a:t>
            </a:r>
            <a:r>
              <a:rPr dirty="0"/>
              <a:t> </a:t>
            </a:r>
            <a:r>
              <a:rPr dirty="0" err="1"/>
              <a:t>disparues</a:t>
            </a:r>
            <a:r>
              <a:rPr dirty="0"/>
              <a:t> entre 1980 et 2012. </a:t>
            </a:r>
            <a:r>
              <a:rPr dirty="0" err="1"/>
              <a:t>Ces</a:t>
            </a:r>
            <a:r>
              <a:rPr dirty="0"/>
              <a:t> </a:t>
            </a:r>
            <a:r>
              <a:rPr dirty="0" err="1"/>
              <a:t>données</a:t>
            </a:r>
            <a:r>
              <a:rPr dirty="0"/>
              <a:t> </a:t>
            </a:r>
            <a:r>
              <a:rPr dirty="0" err="1"/>
              <a:t>sont</a:t>
            </a:r>
            <a:r>
              <a:rPr dirty="0"/>
              <a:t> </a:t>
            </a:r>
            <a:r>
              <a:rPr dirty="0" err="1"/>
              <a:t>cependant</a:t>
            </a:r>
            <a:r>
              <a:rPr dirty="0"/>
              <a:t> remises </a:t>
            </a:r>
            <a:r>
              <a:rPr dirty="0" err="1"/>
              <a:t>en</a:t>
            </a:r>
            <a:r>
              <a:rPr dirty="0"/>
              <a:t> question par </a:t>
            </a:r>
            <a:r>
              <a:rPr dirty="0" err="1"/>
              <a:t>plusieurs</a:t>
            </a:r>
            <a:r>
              <a:rPr dirty="0"/>
              <a:t> </a:t>
            </a:r>
            <a:r>
              <a:rPr dirty="0" err="1"/>
              <a:t>groupes</a:t>
            </a:r>
            <a:r>
              <a:rPr dirty="0"/>
              <a:t> </a:t>
            </a:r>
            <a:r>
              <a:rPr dirty="0" err="1"/>
              <a:t>autochtones</a:t>
            </a:r>
            <a:r>
              <a:rPr dirty="0"/>
              <a:t> qui </a:t>
            </a:r>
            <a:r>
              <a:rPr dirty="0" err="1"/>
              <a:t>présentent</a:t>
            </a:r>
            <a:r>
              <a:rPr dirty="0"/>
              <a:t> des études </a:t>
            </a:r>
            <a:r>
              <a:rPr dirty="0" err="1"/>
              <a:t>documentées</a:t>
            </a:r>
            <a:r>
              <a:rPr dirty="0"/>
              <a:t> qui </a:t>
            </a:r>
            <a:r>
              <a:rPr dirty="0" err="1"/>
              <a:t>dénombrent</a:t>
            </a:r>
            <a:r>
              <a:rPr dirty="0"/>
              <a:t> plus de 4 000 </a:t>
            </a:r>
            <a:r>
              <a:rPr dirty="0" err="1"/>
              <a:t>cas</a:t>
            </a:r>
            <a:r>
              <a:rPr dirty="0"/>
              <a:t>.</a:t>
            </a:r>
          </a:p>
        </p:txBody>
      </p:sp>
      <p:sp>
        <p:nvSpPr>
          <p:cNvPr id="213" name="Straight Connector 17"/>
          <p:cNvSpPr/>
          <p:nvPr/>
        </p:nvSpPr>
        <p:spPr>
          <a:xfrm flipH="1">
            <a:off x="6185158" y="597610"/>
            <a:ext cx="1" cy="5803155"/>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Rectangle 134"/>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18" name="Picture 2" descr="Picture 2"/>
          <p:cNvPicPr>
            <a:picLocks noChangeAspect="1"/>
          </p:cNvPicPr>
          <p:nvPr/>
        </p:nvPicPr>
        <p:blipFill>
          <a:blip r:embed="rId3">
            <a:alphaModFix amt="70000"/>
          </a:blip>
          <a:srcRect b="15730"/>
          <a:stretch>
            <a:fillRect/>
          </a:stretch>
        </p:blipFill>
        <p:spPr>
          <a:xfrm>
            <a:off x="0" y="9"/>
            <a:ext cx="12192001" cy="6857991"/>
          </a:xfrm>
          <a:prstGeom prst="rect">
            <a:avLst/>
          </a:prstGeom>
          <a:ln w="12700">
            <a:miter lim="400000"/>
          </a:ln>
        </p:spPr>
      </p:pic>
      <p:sp>
        <p:nvSpPr>
          <p:cNvPr id="219" name="Titre 1"/>
          <p:cNvSpPr txBox="1">
            <a:spLocks noGrp="1"/>
          </p:cNvSpPr>
          <p:nvPr>
            <p:ph type="title"/>
          </p:nvPr>
        </p:nvSpPr>
        <p:spPr>
          <a:xfrm>
            <a:off x="295277" y="2297321"/>
            <a:ext cx="5620264" cy="2793199"/>
          </a:xfrm>
          <a:prstGeom prst="rect">
            <a:avLst/>
          </a:prstGeom>
        </p:spPr>
        <p:txBody>
          <a:bodyPr anchor="t"/>
          <a:lstStyle/>
          <a:p>
            <a:pPr algn="r" defTabSz="411479">
              <a:lnSpc>
                <a:spcPct val="110000"/>
              </a:lnSpc>
              <a:spcBef>
                <a:spcPts val="0"/>
              </a:spcBef>
              <a:defRPr sz="3150" spc="31">
                <a:latin typeface="Volkhov-Regular"/>
                <a:ea typeface="Volkhov-Regular"/>
                <a:cs typeface="Volkhov-Regular"/>
                <a:sym typeface="Volkhov-Regular"/>
              </a:defRPr>
            </a:pPr>
            <a:r>
              <a:rPr dirty="0"/>
              <a:t>Menaces </a:t>
            </a:r>
            <a:r>
              <a:rPr dirty="0" err="1"/>
              <a:t>à</a:t>
            </a:r>
            <a:r>
              <a:rPr dirty="0"/>
              <a:t> </a:t>
            </a:r>
            <a:r>
              <a:rPr dirty="0" err="1"/>
              <a:t>l’intégrité</a:t>
            </a:r>
            <a:br>
              <a:rPr dirty="0"/>
            </a:br>
            <a:r>
              <a:rPr dirty="0"/>
              <a:t>physique et </a:t>
            </a:r>
            <a:r>
              <a:rPr dirty="0" err="1"/>
              <a:t>psychologique</a:t>
            </a:r>
            <a:r>
              <a:rPr dirty="0"/>
              <a:t> : la situation des femmes </a:t>
            </a:r>
            <a:r>
              <a:rPr dirty="0" err="1"/>
              <a:t>autochtones</a:t>
            </a:r>
            <a:endParaRPr dirty="0"/>
          </a:p>
        </p:txBody>
      </p:sp>
      <p:sp>
        <p:nvSpPr>
          <p:cNvPr id="220" name="Sous-titre 2"/>
          <p:cNvSpPr txBox="1"/>
          <p:nvPr/>
        </p:nvSpPr>
        <p:spPr>
          <a:xfrm>
            <a:off x="6454775" y="467936"/>
            <a:ext cx="5316818" cy="6062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47650" indent="-247650" defTabSz="594359">
              <a:lnSpc>
                <a:spcPct val="110000"/>
              </a:lnSpc>
              <a:spcBef>
                <a:spcPts val="1300"/>
              </a:spcBef>
              <a:buClr>
                <a:srgbClr val="FFCD00"/>
              </a:buClr>
              <a:buSzPct val="120000"/>
              <a:buFont typeface="Symbol"/>
              <a:buChar char="·"/>
              <a:defRPr sz="1950">
                <a:solidFill>
                  <a:srgbClr val="FFFFFF"/>
                </a:solidFill>
                <a:latin typeface="Roboto Light"/>
                <a:ea typeface="Roboto Light"/>
                <a:cs typeface="Roboto Light"/>
                <a:sym typeface="Roboto Light"/>
              </a:defRPr>
            </a:pPr>
            <a:r>
              <a:rPr dirty="0"/>
              <a:t>On </a:t>
            </a:r>
            <a:r>
              <a:rPr dirty="0" err="1"/>
              <a:t>rapporte</a:t>
            </a:r>
            <a:r>
              <a:rPr dirty="0"/>
              <a:t> </a:t>
            </a:r>
            <a:r>
              <a:rPr dirty="0" err="1"/>
              <a:t>plusieurs</a:t>
            </a:r>
            <a:r>
              <a:rPr dirty="0"/>
              <a:t> </a:t>
            </a:r>
            <a:r>
              <a:rPr dirty="0" err="1"/>
              <a:t>cas</a:t>
            </a:r>
            <a:r>
              <a:rPr dirty="0"/>
              <a:t> de </a:t>
            </a:r>
            <a:r>
              <a:rPr dirty="0" err="1"/>
              <a:t>stérilisation</a:t>
            </a:r>
            <a:r>
              <a:rPr dirty="0"/>
              <a:t> </a:t>
            </a:r>
            <a:r>
              <a:rPr dirty="0" err="1"/>
              <a:t>forcée</a:t>
            </a:r>
            <a:r>
              <a:rPr dirty="0"/>
              <a:t> des femmes </a:t>
            </a:r>
            <a:r>
              <a:rPr dirty="0" err="1"/>
              <a:t>autochtones</a:t>
            </a:r>
            <a:r>
              <a:rPr dirty="0"/>
              <a:t> </a:t>
            </a: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https://www.youtube.com/watch?v=QPMFhulo52Q</a:t>
            </a:r>
            <a:r>
              <a:rPr dirty="0">
                <a:solidFill>
                  <a:srgbClr val="FFFFFF"/>
                </a:solidFill>
              </a:rPr>
              <a:t>.</a:t>
            </a:r>
          </a:p>
          <a:p>
            <a:pPr marL="247650" indent="-247650" defTabSz="594359">
              <a:lnSpc>
                <a:spcPct val="110000"/>
              </a:lnSpc>
              <a:spcBef>
                <a:spcPts val="1300"/>
              </a:spcBef>
              <a:buClr>
                <a:srgbClr val="FFCD00"/>
              </a:buClr>
              <a:buSzPct val="120000"/>
              <a:buFont typeface="Symbol"/>
              <a:buChar char="·"/>
              <a:defRPr sz="1950">
                <a:solidFill>
                  <a:srgbClr val="FFFFFF"/>
                </a:solidFill>
                <a:latin typeface="Roboto Light"/>
                <a:ea typeface="Roboto Light"/>
                <a:cs typeface="Roboto Light"/>
                <a:sym typeface="Roboto Light"/>
              </a:defRPr>
            </a:pPr>
            <a:r>
              <a:rPr dirty="0">
                <a:solidFill>
                  <a:srgbClr val="FFFFFF"/>
                </a:solidFill>
              </a:rPr>
              <a:t>On </a:t>
            </a:r>
            <a:r>
              <a:rPr dirty="0" err="1">
                <a:solidFill>
                  <a:srgbClr val="FFFFFF"/>
                </a:solidFill>
              </a:rPr>
              <a:t>voit</a:t>
            </a:r>
            <a:r>
              <a:rPr dirty="0">
                <a:solidFill>
                  <a:srgbClr val="FFFFFF"/>
                </a:solidFill>
              </a:rPr>
              <a:t> dans la </a:t>
            </a:r>
            <a:r>
              <a:rPr dirty="0" err="1">
                <a:solidFill>
                  <a:srgbClr val="FFFFFF"/>
                </a:solidFill>
              </a:rPr>
              <a:t>vidéo</a:t>
            </a:r>
            <a:r>
              <a:rPr dirty="0">
                <a:solidFill>
                  <a:srgbClr val="FFFFFF"/>
                </a:solidFill>
              </a:rPr>
              <a:t> </a:t>
            </a:r>
            <a:r>
              <a:rPr dirty="0" err="1">
                <a:solidFill>
                  <a:srgbClr val="FFFFFF"/>
                </a:solidFill>
              </a:rPr>
              <a:t>suivante</a:t>
            </a:r>
            <a:r>
              <a:rPr dirty="0">
                <a:solidFill>
                  <a:srgbClr val="FFFFFF"/>
                </a:solidFill>
              </a:rPr>
              <a:t> des impacts </a:t>
            </a:r>
            <a:r>
              <a:rPr dirty="0" err="1">
                <a:solidFill>
                  <a:srgbClr val="FFFFFF"/>
                </a:solidFill>
              </a:rPr>
              <a:t>qu’ont</a:t>
            </a:r>
            <a:r>
              <a:rPr dirty="0">
                <a:solidFill>
                  <a:srgbClr val="FFFFFF"/>
                </a:solidFill>
              </a:rPr>
              <a:t> </a:t>
            </a:r>
            <a:r>
              <a:rPr dirty="0" err="1">
                <a:solidFill>
                  <a:srgbClr val="FFFFFF"/>
                </a:solidFill>
              </a:rPr>
              <a:t>eu</a:t>
            </a:r>
            <a:r>
              <a:rPr dirty="0">
                <a:solidFill>
                  <a:srgbClr val="FFFFFF"/>
                </a:solidFill>
              </a:rPr>
              <a:t> sur les femmes la </a:t>
            </a:r>
            <a:r>
              <a:rPr dirty="0" err="1">
                <a:solidFill>
                  <a:srgbClr val="FFFFFF"/>
                </a:solidFill>
              </a:rPr>
              <a:t>colonisation</a:t>
            </a:r>
            <a:r>
              <a:rPr dirty="0">
                <a:solidFill>
                  <a:srgbClr val="FFFFFF"/>
                </a:solidFill>
              </a:rPr>
              <a:t> et la </a:t>
            </a:r>
            <a:r>
              <a:rPr dirty="0" err="1">
                <a:solidFill>
                  <a:srgbClr val="FFFFFF"/>
                </a:solidFill>
              </a:rPr>
              <a:t>Loi</a:t>
            </a:r>
            <a:r>
              <a:rPr dirty="0">
                <a:solidFill>
                  <a:srgbClr val="FFFFFF"/>
                </a:solidFill>
              </a:rPr>
              <a:t> sur les </a:t>
            </a:r>
            <a:r>
              <a:rPr dirty="0" err="1">
                <a:solidFill>
                  <a:srgbClr val="FFFFFF"/>
                </a:solidFill>
              </a:rPr>
              <a:t>Indiens</a:t>
            </a:r>
            <a:r>
              <a:rPr dirty="0">
                <a:solidFill>
                  <a:srgbClr val="FFFFFF"/>
                </a:solidFill>
              </a:rPr>
              <a:t>. La </a:t>
            </a:r>
            <a:r>
              <a:rPr dirty="0" err="1">
                <a:solidFill>
                  <a:srgbClr val="FFFFFF"/>
                </a:solidFill>
              </a:rPr>
              <a:t>vidéo</a:t>
            </a:r>
            <a:r>
              <a:rPr dirty="0">
                <a:solidFill>
                  <a:srgbClr val="FFFFFF"/>
                </a:solidFill>
              </a:rPr>
              <a:t> </a:t>
            </a:r>
            <a:r>
              <a:rPr dirty="0" err="1">
                <a:solidFill>
                  <a:srgbClr val="FFFFFF"/>
                </a:solidFill>
              </a:rPr>
              <a:t>présente</a:t>
            </a:r>
            <a:r>
              <a:rPr dirty="0">
                <a:solidFill>
                  <a:srgbClr val="FFFFFF"/>
                </a:solidFill>
              </a:rPr>
              <a:t> </a:t>
            </a:r>
            <a:r>
              <a:rPr dirty="0" err="1">
                <a:solidFill>
                  <a:srgbClr val="FFFFFF"/>
                </a:solidFill>
              </a:rPr>
              <a:t>aussi</a:t>
            </a:r>
            <a:r>
              <a:rPr dirty="0">
                <a:solidFill>
                  <a:srgbClr val="FFFFFF"/>
                </a:solidFill>
              </a:rPr>
              <a:t> les combats des femmes </a:t>
            </a:r>
            <a:r>
              <a:rPr dirty="0" err="1">
                <a:solidFill>
                  <a:srgbClr val="FFFFFF"/>
                </a:solidFill>
              </a:rPr>
              <a:t>autochtones</a:t>
            </a:r>
            <a:r>
              <a:rPr dirty="0">
                <a:solidFill>
                  <a:srgbClr val="FFFFFF"/>
                </a:solidFill>
              </a:rPr>
              <a:t> </a:t>
            </a:r>
            <a:r>
              <a:rPr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 ://video.telequebec.tv/player/38708/stream?assetType=episodes</a:t>
            </a:r>
            <a:r>
              <a:rPr dirty="0">
                <a:solidFill>
                  <a:srgbClr val="FFFFFF"/>
                </a:solidFill>
              </a:rPr>
              <a:t>. </a:t>
            </a:r>
          </a:p>
          <a:p>
            <a:pPr marL="247650" indent="-247650" defTabSz="594359">
              <a:lnSpc>
                <a:spcPct val="110000"/>
              </a:lnSpc>
              <a:spcBef>
                <a:spcPts val="1300"/>
              </a:spcBef>
              <a:buClr>
                <a:srgbClr val="FFCD00"/>
              </a:buClr>
              <a:buSzPct val="120000"/>
              <a:buFont typeface="Symbol"/>
              <a:buChar char="·"/>
              <a:defRPr sz="1950">
                <a:solidFill>
                  <a:srgbClr val="FFFFFF"/>
                </a:solidFill>
                <a:latin typeface="Roboto Light"/>
                <a:ea typeface="Roboto Light"/>
                <a:cs typeface="Roboto Light"/>
                <a:sym typeface="Roboto Light"/>
              </a:defRPr>
            </a:pPr>
            <a:r>
              <a:rPr dirty="0" err="1"/>
              <a:t>Ajoutons</a:t>
            </a:r>
            <a:r>
              <a:rPr dirty="0"/>
              <a:t> </a:t>
            </a:r>
            <a:r>
              <a:rPr dirty="0" err="1"/>
              <a:t>à</a:t>
            </a:r>
            <a:r>
              <a:rPr dirty="0"/>
              <a:t> </a:t>
            </a:r>
            <a:r>
              <a:rPr dirty="0" err="1"/>
              <a:t>cela</a:t>
            </a:r>
            <a:r>
              <a:rPr dirty="0"/>
              <a:t> </a:t>
            </a:r>
            <a:r>
              <a:rPr dirty="0" err="1"/>
              <a:t>plusieurs</a:t>
            </a:r>
            <a:r>
              <a:rPr dirty="0"/>
              <a:t> </a:t>
            </a:r>
            <a:r>
              <a:rPr dirty="0" err="1"/>
              <a:t>cas</a:t>
            </a:r>
            <a:r>
              <a:rPr dirty="0"/>
              <a:t> </a:t>
            </a:r>
            <a:r>
              <a:rPr dirty="0" err="1"/>
              <a:t>ayant</a:t>
            </a:r>
            <a:r>
              <a:rPr dirty="0"/>
              <a:t> </a:t>
            </a:r>
            <a:r>
              <a:rPr dirty="0" err="1"/>
              <a:t>marqué</a:t>
            </a:r>
            <a:r>
              <a:rPr dirty="0"/>
              <a:t> </a:t>
            </a:r>
            <a:r>
              <a:rPr dirty="0" err="1"/>
              <a:t>l’actualité</a:t>
            </a:r>
            <a:r>
              <a:rPr dirty="0"/>
              <a:t>, </a:t>
            </a:r>
            <a:r>
              <a:rPr dirty="0" err="1"/>
              <a:t>comme</a:t>
            </a:r>
            <a:r>
              <a:rPr dirty="0"/>
              <a:t> les </a:t>
            </a:r>
            <a:r>
              <a:rPr dirty="0" err="1"/>
              <a:t>violences</a:t>
            </a:r>
            <a:r>
              <a:rPr dirty="0"/>
              <a:t> </a:t>
            </a:r>
            <a:r>
              <a:rPr dirty="0" err="1"/>
              <a:t>policières</a:t>
            </a:r>
            <a:r>
              <a:rPr dirty="0"/>
              <a:t> </a:t>
            </a:r>
            <a:r>
              <a:rPr dirty="0" err="1"/>
              <a:t>contre</a:t>
            </a:r>
            <a:r>
              <a:rPr dirty="0"/>
              <a:t> les femmes </a:t>
            </a:r>
            <a:r>
              <a:rPr dirty="0" err="1"/>
              <a:t>autochtones</a:t>
            </a:r>
            <a:r>
              <a:rPr dirty="0"/>
              <a:t> </a:t>
            </a:r>
            <a:r>
              <a:rPr dirty="0" err="1"/>
              <a:t>à</a:t>
            </a:r>
            <a:r>
              <a:rPr dirty="0"/>
              <a:t> Val-d’Or </a:t>
            </a:r>
            <a:br>
              <a:rPr dirty="0"/>
            </a:br>
            <a:r>
              <a:rPr dirty="0" err="1"/>
              <a:t>ou</a:t>
            </a:r>
            <a:r>
              <a:rPr dirty="0"/>
              <a:t> la mort de Joyce </a:t>
            </a:r>
            <a:r>
              <a:rPr dirty="0" err="1"/>
              <a:t>Echaquan</a:t>
            </a:r>
            <a:r>
              <a:rPr dirty="0"/>
              <a:t>. </a:t>
            </a:r>
            <a:br>
              <a:rPr dirty="0"/>
            </a:br>
            <a:r>
              <a:rPr dirty="0"/>
              <a:t>Dans </a:t>
            </a:r>
            <a:r>
              <a:rPr dirty="0" err="1"/>
              <a:t>tous</a:t>
            </a:r>
            <a:r>
              <a:rPr dirty="0"/>
              <a:t> les </a:t>
            </a:r>
            <a:r>
              <a:rPr dirty="0" err="1"/>
              <a:t>cas</a:t>
            </a:r>
            <a:r>
              <a:rPr dirty="0"/>
              <a:t>, les </a:t>
            </a:r>
            <a:r>
              <a:rPr dirty="0" err="1"/>
              <a:t>nombreux</a:t>
            </a:r>
            <a:r>
              <a:rPr dirty="0"/>
              <a:t> rapports </a:t>
            </a:r>
            <a:r>
              <a:rPr dirty="0" err="1"/>
              <a:t>dénoncent</a:t>
            </a:r>
            <a:r>
              <a:rPr dirty="0"/>
              <a:t> le </a:t>
            </a:r>
            <a:r>
              <a:rPr dirty="0" err="1"/>
              <a:t>racisme</a:t>
            </a:r>
            <a:r>
              <a:rPr dirty="0"/>
              <a:t> </a:t>
            </a:r>
            <a:r>
              <a:rPr dirty="0" err="1"/>
              <a:t>systémique</a:t>
            </a:r>
            <a:r>
              <a:rPr dirty="0"/>
              <a:t> </a:t>
            </a:r>
            <a:r>
              <a:rPr dirty="0" err="1"/>
              <a:t>envers</a:t>
            </a:r>
            <a:r>
              <a:rPr dirty="0"/>
              <a:t> l</a:t>
            </a:r>
            <a:br>
              <a:rPr dirty="0"/>
            </a:br>
            <a:r>
              <a:rPr dirty="0"/>
              <a:t>es Premiers </a:t>
            </a:r>
            <a:r>
              <a:rPr dirty="0" err="1"/>
              <a:t>Peuples</a:t>
            </a:r>
            <a:r>
              <a:rPr dirty="0"/>
              <a:t>.</a:t>
            </a:r>
          </a:p>
        </p:txBody>
      </p:sp>
      <p:sp>
        <p:nvSpPr>
          <p:cNvPr id="221" name="Straight Connector 17"/>
          <p:cNvSpPr/>
          <p:nvPr/>
        </p:nvSpPr>
        <p:spPr>
          <a:xfrm flipH="1">
            <a:off x="6185158" y="597610"/>
            <a:ext cx="1" cy="5803155"/>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5" name="Titre 1"/>
          <p:cNvSpPr txBox="1">
            <a:spLocks noGrp="1"/>
          </p:cNvSpPr>
          <p:nvPr>
            <p:ph type="title"/>
          </p:nvPr>
        </p:nvSpPr>
        <p:spPr>
          <a:xfrm>
            <a:off x="160227" y="189414"/>
            <a:ext cx="11871546" cy="1636296"/>
          </a:xfrm>
          <a:prstGeom prst="rect">
            <a:avLst/>
          </a:prstGeom>
        </p:spPr>
        <p:txBody>
          <a:bodyPr anchor="t">
            <a:noAutofit/>
          </a:bodyPr>
          <a:lstStyle/>
          <a:p>
            <a:pPr algn="ctr">
              <a:lnSpc>
                <a:spcPct val="110000"/>
              </a:lnSpc>
              <a:defRPr sz="3100" spc="31">
                <a:solidFill>
                  <a:srgbClr val="FFFFFF"/>
                </a:solidFill>
                <a:latin typeface="Volkhov-Regular"/>
                <a:ea typeface="Volkhov-Regular"/>
                <a:cs typeface="Volkhov-Regular"/>
                <a:sym typeface="Volkhov-Regular"/>
              </a:defRPr>
            </a:pPr>
            <a:r>
              <a:rPr sz="3000" spc="29" dirty="0"/>
              <a:t>Privation de </a:t>
            </a:r>
            <a:r>
              <a:rPr sz="3000" spc="29" dirty="0" err="1"/>
              <a:t>l’identité</a:t>
            </a:r>
            <a:r>
              <a:rPr sz="3000" spc="29" dirty="0"/>
              <a:t> par les </a:t>
            </a:r>
            <a:r>
              <a:rPr sz="3000" spc="29" dirty="0" err="1"/>
              <a:t>tentatives</a:t>
            </a:r>
            <a:r>
              <a:rPr sz="3000" spc="29" dirty="0"/>
              <a:t> </a:t>
            </a:r>
            <a:r>
              <a:rPr sz="3000" spc="29" dirty="0" err="1"/>
              <a:t>d’assimilation</a:t>
            </a:r>
            <a:r>
              <a:rPr sz="3000" spc="29" dirty="0"/>
              <a:t> </a:t>
            </a:r>
            <a:r>
              <a:rPr sz="3000" spc="29" dirty="0" err="1"/>
              <a:t>forcée</a:t>
            </a:r>
            <a:r>
              <a:rPr dirty="0"/>
              <a:t> </a:t>
            </a:r>
            <a:br>
              <a:rPr lang="fr-CA" dirty="0"/>
            </a:br>
            <a:r>
              <a:rPr sz="3800" spc="38" dirty="0"/>
              <a:t>Le </a:t>
            </a:r>
            <a:r>
              <a:rPr sz="3800" spc="38" dirty="0" err="1"/>
              <a:t>cas</a:t>
            </a:r>
            <a:r>
              <a:rPr sz="3800" spc="38" dirty="0"/>
              <a:t> des écoles </a:t>
            </a:r>
            <a:r>
              <a:rPr sz="3800" spc="38" dirty="0" err="1"/>
              <a:t>résidentielles</a:t>
            </a:r>
            <a:r>
              <a:rPr sz="3800" spc="38" dirty="0"/>
              <a:t> (pensionnats) </a:t>
            </a:r>
          </a:p>
        </p:txBody>
      </p:sp>
      <p:sp>
        <p:nvSpPr>
          <p:cNvPr id="226" name="Rectangle 31"/>
          <p:cNvSpPr/>
          <p:nvPr/>
        </p:nvSpPr>
        <p:spPr>
          <a:xfrm>
            <a:off x="16761" y="1671407"/>
            <a:ext cx="12160775" cy="68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27" name="Sous-titre 2"/>
          <p:cNvSpPr txBox="1"/>
          <p:nvPr/>
        </p:nvSpPr>
        <p:spPr>
          <a:xfrm>
            <a:off x="6041477" y="1671407"/>
            <a:ext cx="6133762" cy="4471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defTabSz="493776">
              <a:lnSpc>
                <a:spcPct val="110000"/>
              </a:lnSpc>
              <a:spcBef>
                <a:spcPts val="1000"/>
              </a:spcBef>
              <a:buClr>
                <a:srgbClr val="FFCD00"/>
              </a:buClr>
              <a:buFont typeface="Roboto"/>
              <a:defRPr sz="1728">
                <a:solidFill>
                  <a:srgbClr val="FFFFFF"/>
                </a:solidFill>
                <a:latin typeface="Roboto Light"/>
                <a:ea typeface="Roboto Light"/>
                <a:cs typeface="Roboto Light"/>
                <a:sym typeface="Roboto Light"/>
              </a:defRPr>
            </a:pPr>
            <a:r>
              <a:rPr sz="2000" dirty="0"/>
              <a:t>Les </a:t>
            </a:r>
            <a:r>
              <a:rPr sz="2000" dirty="0" err="1"/>
              <a:t>sévices</a:t>
            </a:r>
            <a:r>
              <a:rPr sz="2000" dirty="0"/>
              <a:t> </a:t>
            </a:r>
            <a:r>
              <a:rPr sz="2000" dirty="0" err="1"/>
              <a:t>infligés</a:t>
            </a:r>
            <a:r>
              <a:rPr sz="2000" dirty="0"/>
              <a:t> dans les pensionnats </a:t>
            </a:r>
            <a:r>
              <a:rPr sz="2000" dirty="0" err="1"/>
              <a:t>ont</a:t>
            </a:r>
            <a:r>
              <a:rPr sz="2000" dirty="0"/>
              <a:t> </a:t>
            </a:r>
            <a:r>
              <a:rPr sz="2000" dirty="0" err="1"/>
              <a:t>mené</a:t>
            </a:r>
            <a:r>
              <a:rPr sz="2000" dirty="0"/>
              <a:t> </a:t>
            </a:r>
            <a:br>
              <a:rPr sz="2000" dirty="0"/>
            </a:br>
            <a:r>
              <a:rPr sz="2000" dirty="0"/>
              <a:t>à la mort de </a:t>
            </a:r>
            <a:r>
              <a:rPr sz="2000" dirty="0" err="1"/>
              <a:t>milliers</a:t>
            </a:r>
            <a:r>
              <a:rPr sz="2000" dirty="0"/>
              <a:t> </a:t>
            </a:r>
            <a:r>
              <a:rPr sz="2000" dirty="0" err="1"/>
              <a:t>d’enfants</a:t>
            </a:r>
            <a:r>
              <a:rPr sz="2000" dirty="0"/>
              <a:t>.</a:t>
            </a:r>
          </a:p>
          <a:p>
            <a:pPr marL="205740" indent="-205740" defTabSz="493776">
              <a:lnSpc>
                <a:spcPct val="110000"/>
              </a:lnSpc>
              <a:spcBef>
                <a:spcPts val="1000"/>
              </a:spcBef>
              <a:buClr>
                <a:srgbClr val="FFCD00"/>
              </a:buClr>
              <a:buSzPct val="120000"/>
              <a:buFont typeface="Symbol"/>
              <a:buChar char="·"/>
              <a:defRPr sz="1728">
                <a:solidFill>
                  <a:srgbClr val="FFFFFF"/>
                </a:solidFill>
                <a:latin typeface="Roboto Light"/>
                <a:ea typeface="Roboto Light"/>
                <a:cs typeface="Roboto Light"/>
                <a:sym typeface="Roboto Light"/>
              </a:defRPr>
            </a:pPr>
            <a:r>
              <a:rPr sz="2000" dirty="0"/>
              <a:t>Une </a:t>
            </a:r>
            <a:r>
              <a:rPr sz="2000" dirty="0" err="1"/>
              <a:t>histoire</a:t>
            </a:r>
            <a:r>
              <a:rPr sz="2000" dirty="0"/>
              <a:t> qui </a:t>
            </a:r>
            <a:r>
              <a:rPr sz="2000" dirty="0" err="1"/>
              <a:t>s’étend</a:t>
            </a:r>
            <a:r>
              <a:rPr sz="2000" dirty="0"/>
              <a:t> de 1831 à 1996. </a:t>
            </a:r>
          </a:p>
          <a:p>
            <a:pPr marL="205740" indent="-205740" defTabSz="493776">
              <a:lnSpc>
                <a:spcPct val="110000"/>
              </a:lnSpc>
              <a:spcBef>
                <a:spcPts val="1000"/>
              </a:spcBef>
              <a:buClr>
                <a:srgbClr val="FFCD00"/>
              </a:buClr>
              <a:buSzPct val="120000"/>
              <a:buFont typeface="Symbol"/>
              <a:buChar char="·"/>
              <a:defRPr sz="1728">
                <a:solidFill>
                  <a:srgbClr val="FFFFFF"/>
                </a:solidFill>
                <a:latin typeface="Roboto Light"/>
                <a:ea typeface="Roboto Light"/>
                <a:cs typeface="Roboto Light"/>
                <a:sym typeface="Roboto Light"/>
              </a:defRPr>
            </a:pPr>
            <a:r>
              <a:rPr sz="2000" dirty="0"/>
              <a:t>139 pensionnats au Canada, </a:t>
            </a:r>
            <a:r>
              <a:rPr sz="2000" dirty="0" err="1"/>
              <a:t>dont</a:t>
            </a:r>
            <a:r>
              <a:rPr sz="2000" dirty="0"/>
              <a:t> 12 au Québec.</a:t>
            </a:r>
          </a:p>
          <a:p>
            <a:pPr marL="205740" indent="-205740" defTabSz="493776">
              <a:lnSpc>
                <a:spcPct val="110000"/>
              </a:lnSpc>
              <a:spcBef>
                <a:spcPts val="1000"/>
              </a:spcBef>
              <a:buClr>
                <a:srgbClr val="FFCD00"/>
              </a:buClr>
              <a:buSzPct val="120000"/>
              <a:buFont typeface="Symbol"/>
              <a:buChar char="·"/>
              <a:defRPr sz="1728">
                <a:solidFill>
                  <a:srgbClr val="FFFFFF"/>
                </a:solidFill>
                <a:latin typeface="Roboto Light"/>
                <a:ea typeface="Roboto Light"/>
                <a:cs typeface="Roboto Light"/>
                <a:sym typeface="Roboto Light"/>
              </a:defRPr>
            </a:pPr>
            <a:r>
              <a:rPr sz="2000" dirty="0"/>
              <a:t>La Commission </a:t>
            </a:r>
            <a:r>
              <a:rPr sz="2000" dirty="0" err="1"/>
              <a:t>Vérité</a:t>
            </a:r>
            <a:r>
              <a:rPr sz="2000" dirty="0"/>
              <a:t> </a:t>
            </a:r>
            <a:r>
              <a:rPr sz="2000" dirty="0" err="1"/>
              <a:t>Réconciliation</a:t>
            </a:r>
            <a:r>
              <a:rPr sz="2000" dirty="0"/>
              <a:t> </a:t>
            </a:r>
            <a:r>
              <a:rPr sz="2000" dirty="0" err="1"/>
              <a:t>estime</a:t>
            </a:r>
            <a:r>
              <a:rPr sz="2000" dirty="0"/>
              <a:t> que plus de 150 000 enfants </a:t>
            </a:r>
            <a:r>
              <a:rPr sz="2000" dirty="0" err="1"/>
              <a:t>ont</a:t>
            </a:r>
            <a:r>
              <a:rPr sz="2000" dirty="0"/>
              <a:t> </a:t>
            </a:r>
            <a:r>
              <a:rPr sz="2000" dirty="0" err="1"/>
              <a:t>été</a:t>
            </a:r>
            <a:r>
              <a:rPr sz="2000" dirty="0"/>
              <a:t> </a:t>
            </a:r>
            <a:r>
              <a:rPr sz="2000" dirty="0" err="1"/>
              <a:t>envoyés</a:t>
            </a:r>
            <a:r>
              <a:rPr sz="2000" dirty="0"/>
              <a:t> de force dans les écoles </a:t>
            </a:r>
            <a:r>
              <a:rPr sz="2000" dirty="0" err="1"/>
              <a:t>résidentielles</a:t>
            </a:r>
            <a:r>
              <a:rPr sz="2000" dirty="0"/>
              <a:t> et que plus de 38 000 enfants </a:t>
            </a:r>
            <a:r>
              <a:rPr sz="2000" dirty="0" err="1"/>
              <a:t>ont</a:t>
            </a:r>
            <a:r>
              <a:rPr sz="2000" dirty="0"/>
              <a:t> </a:t>
            </a:r>
            <a:r>
              <a:rPr sz="2000" dirty="0" err="1"/>
              <a:t>subi</a:t>
            </a:r>
            <a:r>
              <a:rPr sz="2000" dirty="0"/>
              <a:t> des </a:t>
            </a:r>
            <a:r>
              <a:rPr sz="2000" dirty="0" err="1"/>
              <a:t>violences</a:t>
            </a:r>
            <a:r>
              <a:rPr sz="2000" dirty="0"/>
              <a:t> </a:t>
            </a:r>
            <a:r>
              <a:rPr sz="2000" dirty="0" err="1"/>
              <a:t>sexuelles</a:t>
            </a:r>
            <a:r>
              <a:rPr sz="2000" dirty="0"/>
              <a:t> et des </a:t>
            </a:r>
            <a:r>
              <a:rPr sz="2000" dirty="0" err="1"/>
              <a:t>abus</a:t>
            </a:r>
            <a:r>
              <a:rPr sz="2000" dirty="0"/>
              <a:t> physiques graves.</a:t>
            </a:r>
          </a:p>
          <a:p>
            <a:pPr marL="205740" indent="-205740" defTabSz="493776">
              <a:lnSpc>
                <a:spcPct val="110000"/>
              </a:lnSpc>
              <a:spcBef>
                <a:spcPts val="1000"/>
              </a:spcBef>
              <a:buClr>
                <a:srgbClr val="FFCD00"/>
              </a:buClr>
              <a:buSzPct val="120000"/>
              <a:buFont typeface="Symbol"/>
              <a:buChar char="·"/>
              <a:defRPr sz="1728">
                <a:solidFill>
                  <a:srgbClr val="FFFFFF"/>
                </a:solidFill>
                <a:latin typeface="Roboto Light"/>
                <a:ea typeface="Roboto Light"/>
                <a:cs typeface="Roboto Light"/>
                <a:sym typeface="Roboto Light"/>
              </a:defRPr>
            </a:pPr>
            <a:r>
              <a:rPr sz="2000" dirty="0"/>
              <a:t>La Commission a </a:t>
            </a:r>
            <a:r>
              <a:rPr sz="2000" dirty="0" err="1"/>
              <a:t>répertorié</a:t>
            </a:r>
            <a:r>
              <a:rPr sz="2000" dirty="0"/>
              <a:t> 4 118 </a:t>
            </a:r>
            <a:r>
              <a:rPr sz="2000" dirty="0" err="1"/>
              <a:t>décès</a:t>
            </a:r>
            <a:r>
              <a:rPr sz="2000" dirty="0"/>
              <a:t> </a:t>
            </a:r>
            <a:r>
              <a:rPr sz="2000" dirty="0" err="1"/>
              <a:t>d’enfants</a:t>
            </a:r>
            <a:r>
              <a:rPr sz="2000" dirty="0"/>
              <a:t> et </a:t>
            </a:r>
            <a:r>
              <a:rPr sz="2000" dirty="0" err="1"/>
              <a:t>noté</a:t>
            </a:r>
            <a:r>
              <a:rPr sz="2000" dirty="0"/>
              <a:t> 3 200 sites </a:t>
            </a:r>
            <a:r>
              <a:rPr sz="2000" dirty="0" err="1"/>
              <a:t>funéraires</a:t>
            </a:r>
            <a:r>
              <a:rPr sz="2000" dirty="0"/>
              <a:t> non </a:t>
            </a:r>
            <a:r>
              <a:rPr sz="2000" dirty="0" err="1"/>
              <a:t>marqués</a:t>
            </a:r>
            <a:r>
              <a:rPr sz="2000" dirty="0"/>
              <a:t> </a:t>
            </a:r>
            <a:r>
              <a:rPr sz="2000" dirty="0" err="1"/>
              <a:t>ou</a:t>
            </a:r>
            <a:r>
              <a:rPr sz="2000" dirty="0"/>
              <a:t> </a:t>
            </a:r>
            <a:r>
              <a:rPr sz="2000" dirty="0" err="1"/>
              <a:t>anonymes</a:t>
            </a:r>
            <a:r>
              <a:rPr sz="2000" dirty="0"/>
              <a:t>. </a:t>
            </a:r>
            <a:r>
              <a:rPr sz="2000" dirty="0" err="1"/>
              <a:t>Cette</a:t>
            </a:r>
            <a:r>
              <a:rPr sz="2000" dirty="0"/>
              <a:t> </a:t>
            </a:r>
            <a:r>
              <a:rPr sz="2000" dirty="0" err="1"/>
              <a:t>dernière</a:t>
            </a:r>
            <a:r>
              <a:rPr sz="2000" dirty="0"/>
              <a:t> a </a:t>
            </a:r>
            <a:r>
              <a:rPr sz="2000" dirty="0" err="1"/>
              <a:t>aussi</a:t>
            </a:r>
            <a:r>
              <a:rPr sz="2000" dirty="0"/>
              <a:t> </a:t>
            </a:r>
            <a:r>
              <a:rPr sz="2000" dirty="0" err="1"/>
              <a:t>précisé</a:t>
            </a:r>
            <a:r>
              <a:rPr sz="2000" dirty="0"/>
              <a:t> que </a:t>
            </a:r>
            <a:r>
              <a:rPr sz="2000" dirty="0" err="1"/>
              <a:t>ce</a:t>
            </a:r>
            <a:r>
              <a:rPr sz="2000" dirty="0"/>
              <a:t> </a:t>
            </a:r>
            <a:r>
              <a:rPr sz="2000" dirty="0" err="1"/>
              <a:t>nombre</a:t>
            </a:r>
            <a:r>
              <a:rPr sz="2000" dirty="0"/>
              <a:t> </a:t>
            </a:r>
            <a:r>
              <a:rPr sz="2000" dirty="0" err="1"/>
              <a:t>pourrait</a:t>
            </a:r>
            <a:r>
              <a:rPr sz="2000" dirty="0"/>
              <a:t> augmenter.</a:t>
            </a:r>
          </a:p>
        </p:txBody>
      </p:sp>
      <p:pic>
        <p:nvPicPr>
          <p:cNvPr id="228" name="Picture 2" descr="Picture 2"/>
          <p:cNvPicPr>
            <a:picLocks noChangeAspect="1"/>
          </p:cNvPicPr>
          <p:nvPr/>
        </p:nvPicPr>
        <p:blipFill>
          <a:blip r:embed="rId3"/>
          <a:srcRect l="15940" t="8425" r="23861"/>
          <a:stretch>
            <a:fillRect/>
          </a:stretch>
        </p:blipFill>
        <p:spPr>
          <a:xfrm>
            <a:off x="-2436" y="1685531"/>
            <a:ext cx="5900447" cy="5178411"/>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2" name="Titre 1"/>
          <p:cNvSpPr txBox="1">
            <a:spLocks noGrp="1"/>
          </p:cNvSpPr>
          <p:nvPr>
            <p:ph type="title"/>
          </p:nvPr>
        </p:nvSpPr>
        <p:spPr>
          <a:xfrm>
            <a:off x="160227" y="189414"/>
            <a:ext cx="11871546" cy="1636296"/>
          </a:xfrm>
          <a:prstGeom prst="rect">
            <a:avLst/>
          </a:prstGeom>
        </p:spPr>
        <p:txBody>
          <a:bodyPr anchor="t">
            <a:noAutofit/>
          </a:bodyPr>
          <a:lstStyle/>
          <a:p>
            <a:pPr algn="ctr">
              <a:lnSpc>
                <a:spcPct val="110000"/>
              </a:lnSpc>
              <a:defRPr sz="3100" spc="31">
                <a:solidFill>
                  <a:srgbClr val="FFFFFF"/>
                </a:solidFill>
                <a:latin typeface="Volkhov-Regular"/>
                <a:ea typeface="Volkhov-Regular"/>
                <a:cs typeface="Volkhov-Regular"/>
                <a:sym typeface="Volkhov-Regular"/>
              </a:defRPr>
            </a:pPr>
            <a:r>
              <a:rPr sz="3000" spc="29" dirty="0"/>
              <a:t>Privation de </a:t>
            </a:r>
            <a:r>
              <a:rPr sz="3000" spc="29" dirty="0" err="1"/>
              <a:t>l’identité</a:t>
            </a:r>
            <a:r>
              <a:rPr sz="3000" spc="29" dirty="0"/>
              <a:t> par les </a:t>
            </a:r>
            <a:r>
              <a:rPr sz="3000" spc="29" dirty="0" err="1"/>
              <a:t>tentatives</a:t>
            </a:r>
            <a:r>
              <a:rPr sz="3000" spc="29" dirty="0"/>
              <a:t> </a:t>
            </a:r>
            <a:r>
              <a:rPr sz="3000" spc="29" dirty="0" err="1"/>
              <a:t>d’assimilation</a:t>
            </a:r>
            <a:r>
              <a:rPr sz="3000" spc="29" dirty="0"/>
              <a:t> </a:t>
            </a:r>
            <a:r>
              <a:rPr sz="3000" spc="29" dirty="0" err="1"/>
              <a:t>forcée</a:t>
            </a:r>
            <a:r>
              <a:rPr dirty="0"/>
              <a:t> </a:t>
            </a:r>
            <a:br>
              <a:rPr lang="fr-CA"/>
            </a:br>
            <a:r>
              <a:rPr sz="3800" spc="38"/>
              <a:t>Le </a:t>
            </a:r>
            <a:r>
              <a:rPr sz="3800" spc="38" dirty="0" err="1"/>
              <a:t>cas</a:t>
            </a:r>
            <a:r>
              <a:rPr sz="3800" spc="38" dirty="0"/>
              <a:t> des écoles </a:t>
            </a:r>
            <a:r>
              <a:rPr sz="3800" spc="38" dirty="0" err="1"/>
              <a:t>résidentielles</a:t>
            </a:r>
            <a:r>
              <a:rPr sz="3800" spc="38" dirty="0"/>
              <a:t> (pensionnats) </a:t>
            </a:r>
          </a:p>
        </p:txBody>
      </p:sp>
      <p:sp>
        <p:nvSpPr>
          <p:cNvPr id="233" name="Rectangle 31"/>
          <p:cNvSpPr/>
          <p:nvPr/>
        </p:nvSpPr>
        <p:spPr>
          <a:xfrm>
            <a:off x="16761" y="1671407"/>
            <a:ext cx="12160775" cy="68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34" name="Sous-titre 2"/>
          <p:cNvSpPr txBox="1"/>
          <p:nvPr/>
        </p:nvSpPr>
        <p:spPr>
          <a:xfrm>
            <a:off x="6120246" y="1701258"/>
            <a:ext cx="5900646" cy="4691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194309" indent="-194309" defTabSz="466344">
              <a:lnSpc>
                <a:spcPct val="110000"/>
              </a:lnSpc>
              <a:spcBef>
                <a:spcPts val="1000"/>
              </a:spcBef>
              <a:buClr>
                <a:srgbClr val="FFCD00"/>
              </a:buClr>
              <a:buSzPct val="120000"/>
              <a:buFont typeface="Symbol"/>
              <a:buChar char="·"/>
              <a:defRPr sz="1632">
                <a:solidFill>
                  <a:srgbClr val="FFFFFF"/>
                </a:solidFill>
                <a:latin typeface="Roboto Light"/>
                <a:ea typeface="Roboto Light"/>
                <a:cs typeface="Roboto Light"/>
                <a:sym typeface="Roboto Light"/>
              </a:defRPr>
            </a:pPr>
            <a:r>
              <a:rPr sz="2000" dirty="0" err="1"/>
              <a:t>En</a:t>
            </a:r>
            <a:r>
              <a:rPr sz="2000" dirty="0"/>
              <a:t> plus des </a:t>
            </a:r>
            <a:r>
              <a:rPr sz="2000" dirty="0" err="1"/>
              <a:t>traumatismes</a:t>
            </a:r>
            <a:r>
              <a:rPr sz="2000" dirty="0"/>
              <a:t> physiques et </a:t>
            </a:r>
            <a:r>
              <a:rPr sz="2000" dirty="0" err="1"/>
              <a:t>psychologiques</a:t>
            </a:r>
            <a:r>
              <a:rPr sz="2000" dirty="0"/>
              <a:t> </a:t>
            </a:r>
            <a:r>
              <a:rPr sz="2000" dirty="0" err="1"/>
              <a:t>qu’ils</a:t>
            </a:r>
            <a:r>
              <a:rPr sz="2000" dirty="0"/>
              <a:t> </a:t>
            </a:r>
            <a:r>
              <a:rPr sz="2000" dirty="0" err="1"/>
              <a:t>ont</a:t>
            </a:r>
            <a:r>
              <a:rPr sz="2000" dirty="0"/>
              <a:t> fait </a:t>
            </a:r>
            <a:r>
              <a:rPr sz="2000" dirty="0" err="1"/>
              <a:t>subir</a:t>
            </a:r>
            <a:r>
              <a:rPr sz="2000" dirty="0"/>
              <a:t> aux Premiers </a:t>
            </a:r>
            <a:r>
              <a:rPr sz="2000" dirty="0" err="1"/>
              <a:t>Peuples</a:t>
            </a:r>
            <a:r>
              <a:rPr sz="2000" dirty="0"/>
              <a:t>, il </a:t>
            </a:r>
            <a:r>
              <a:rPr sz="2000" dirty="0" err="1"/>
              <a:t>est</a:t>
            </a:r>
            <a:r>
              <a:rPr sz="2000" dirty="0"/>
              <a:t> important de </a:t>
            </a:r>
            <a:r>
              <a:rPr sz="2000" dirty="0" err="1"/>
              <a:t>comprendre</a:t>
            </a:r>
            <a:r>
              <a:rPr sz="2000" dirty="0"/>
              <a:t> que les pensionnats </a:t>
            </a:r>
            <a:r>
              <a:rPr sz="2000" dirty="0" err="1"/>
              <a:t>avaient</a:t>
            </a:r>
            <a:r>
              <a:rPr sz="2000" dirty="0"/>
              <a:t> pour </a:t>
            </a:r>
            <a:r>
              <a:rPr sz="2000" dirty="0" err="1"/>
              <a:t>objectif</a:t>
            </a:r>
            <a:r>
              <a:rPr sz="2000" dirty="0"/>
              <a:t> </a:t>
            </a:r>
            <a:r>
              <a:rPr sz="2000" dirty="0" err="1"/>
              <a:t>l’assimilation</a:t>
            </a:r>
            <a:r>
              <a:rPr sz="2000" dirty="0"/>
              <a:t> des Premiers </a:t>
            </a:r>
            <a:r>
              <a:rPr sz="2000" dirty="0" err="1"/>
              <a:t>Peuples</a:t>
            </a:r>
            <a:r>
              <a:rPr sz="2000" dirty="0"/>
              <a:t>. </a:t>
            </a:r>
            <a:endParaRPr lang="fr-CA" sz="2000" dirty="0"/>
          </a:p>
          <a:p>
            <a:pPr marL="194309" indent="-194309" defTabSz="466344">
              <a:lnSpc>
                <a:spcPct val="110000"/>
              </a:lnSpc>
              <a:spcBef>
                <a:spcPts val="1000"/>
              </a:spcBef>
              <a:buClr>
                <a:srgbClr val="FFCD00"/>
              </a:buClr>
              <a:buSzPct val="120000"/>
              <a:buFont typeface="Symbol"/>
              <a:buChar char="·"/>
              <a:defRPr sz="1632">
                <a:solidFill>
                  <a:srgbClr val="FFFFFF"/>
                </a:solidFill>
                <a:latin typeface="Roboto Light"/>
                <a:ea typeface="Roboto Light"/>
                <a:cs typeface="Roboto Light"/>
                <a:sym typeface="Roboto Light"/>
              </a:defRPr>
            </a:pPr>
            <a:r>
              <a:rPr lang="fr-CA" sz="2000" dirty="0"/>
              <a:t>Les pensionnats avaient pour but de « tuer l’Indien au cœur de l’enfant ».</a:t>
            </a:r>
            <a:endParaRPr sz="2000" dirty="0"/>
          </a:p>
          <a:p>
            <a:pPr marL="194309" indent="-194309" defTabSz="466344">
              <a:lnSpc>
                <a:spcPct val="110000"/>
              </a:lnSpc>
              <a:spcBef>
                <a:spcPts val="1000"/>
              </a:spcBef>
              <a:buClr>
                <a:srgbClr val="FFCD00"/>
              </a:buClr>
              <a:buSzPct val="120000"/>
              <a:buFont typeface="Symbol"/>
              <a:buChar char="·"/>
              <a:defRPr sz="1632">
                <a:solidFill>
                  <a:srgbClr val="FFFFFF"/>
                </a:solidFill>
                <a:latin typeface="Roboto Light"/>
                <a:ea typeface="Roboto Light"/>
                <a:cs typeface="Roboto Light"/>
                <a:sym typeface="Roboto Light"/>
              </a:defRPr>
            </a:pPr>
            <a:r>
              <a:rPr sz="2000" dirty="0" err="1"/>
              <a:t>Selon</a:t>
            </a:r>
            <a:r>
              <a:rPr sz="2000" dirty="0"/>
              <a:t> la Commission </a:t>
            </a:r>
            <a:r>
              <a:rPr sz="2000" dirty="0" err="1"/>
              <a:t>Vérité</a:t>
            </a:r>
            <a:r>
              <a:rPr sz="2000" dirty="0"/>
              <a:t> </a:t>
            </a:r>
            <a:r>
              <a:rPr sz="2000" dirty="0" err="1"/>
              <a:t>Réconciliation</a:t>
            </a:r>
            <a:r>
              <a:rPr sz="2000" dirty="0"/>
              <a:t>, les écoles </a:t>
            </a:r>
            <a:r>
              <a:rPr sz="2000" dirty="0" err="1"/>
              <a:t>résidentielles</a:t>
            </a:r>
            <a:r>
              <a:rPr sz="2000" dirty="0"/>
              <a:t> (pensionnats </a:t>
            </a:r>
            <a:r>
              <a:rPr sz="2000" dirty="0" err="1"/>
              <a:t>autochtones</a:t>
            </a:r>
            <a:r>
              <a:rPr sz="2000" dirty="0"/>
              <a:t>) </a:t>
            </a:r>
            <a:r>
              <a:rPr sz="2000" dirty="0" err="1"/>
              <a:t>ont</a:t>
            </a:r>
            <a:r>
              <a:rPr sz="2000" dirty="0"/>
              <a:t> </a:t>
            </a:r>
            <a:r>
              <a:rPr sz="2000" dirty="0" err="1"/>
              <a:t>été</a:t>
            </a:r>
            <a:r>
              <a:rPr sz="2000" dirty="0"/>
              <a:t> un </a:t>
            </a:r>
            <a:r>
              <a:rPr sz="2000" dirty="0" err="1"/>
              <a:t>outil</a:t>
            </a:r>
            <a:r>
              <a:rPr sz="2000" dirty="0"/>
              <a:t> central du </a:t>
            </a:r>
            <a:r>
              <a:rPr sz="2000" dirty="0" err="1"/>
              <a:t>génocide</a:t>
            </a:r>
            <a:r>
              <a:rPr sz="2000" dirty="0"/>
              <a:t> </a:t>
            </a:r>
            <a:r>
              <a:rPr sz="2000" dirty="0" err="1"/>
              <a:t>culturel</a:t>
            </a:r>
            <a:r>
              <a:rPr sz="2000" dirty="0"/>
              <a:t> </a:t>
            </a:r>
            <a:r>
              <a:rPr sz="2000" dirty="0" err="1"/>
              <a:t>commis</a:t>
            </a:r>
            <a:r>
              <a:rPr sz="2000" dirty="0"/>
              <a:t> </a:t>
            </a:r>
            <a:r>
              <a:rPr sz="2000" dirty="0" err="1"/>
              <a:t>à</a:t>
            </a:r>
            <a:r>
              <a:rPr sz="2000" dirty="0"/>
              <a:t> </a:t>
            </a:r>
            <a:r>
              <a:rPr sz="2000" dirty="0" err="1"/>
              <a:t>l’égard</a:t>
            </a:r>
            <a:r>
              <a:rPr sz="2000" dirty="0"/>
              <a:t> des Premiers </a:t>
            </a:r>
            <a:r>
              <a:rPr sz="2000" dirty="0" err="1"/>
              <a:t>Peuples</a:t>
            </a:r>
            <a:r>
              <a:rPr sz="2000" dirty="0"/>
              <a:t>. </a:t>
            </a:r>
            <a:r>
              <a:rPr sz="2000" dirty="0" err="1"/>
              <a:t>Elles</a:t>
            </a:r>
            <a:r>
              <a:rPr sz="2000" dirty="0"/>
              <a:t> </a:t>
            </a:r>
            <a:r>
              <a:rPr sz="2000" dirty="0" err="1"/>
              <a:t>visaient</a:t>
            </a:r>
            <a:r>
              <a:rPr sz="2000" dirty="0"/>
              <a:t> </a:t>
            </a:r>
            <a:r>
              <a:rPr sz="2000" dirty="0" err="1"/>
              <a:t>à</a:t>
            </a:r>
            <a:r>
              <a:rPr sz="2000" dirty="0"/>
              <a:t> </a:t>
            </a:r>
            <a:r>
              <a:rPr sz="2000" dirty="0" err="1"/>
              <a:t>éliminer</a:t>
            </a:r>
            <a:r>
              <a:rPr sz="2000" dirty="0"/>
              <a:t> la culture, la langue, la relation avec </a:t>
            </a:r>
            <a:r>
              <a:rPr sz="2000" dirty="0" err="1"/>
              <a:t>leurs</a:t>
            </a:r>
            <a:r>
              <a:rPr sz="2000" dirty="0"/>
              <a:t> parents, etc. des </a:t>
            </a:r>
            <a:r>
              <a:rPr sz="2000" dirty="0" err="1"/>
              <a:t>jeunes</a:t>
            </a:r>
            <a:r>
              <a:rPr sz="2000" dirty="0"/>
              <a:t> </a:t>
            </a:r>
            <a:r>
              <a:rPr sz="2000" dirty="0" err="1"/>
              <a:t>issus</a:t>
            </a:r>
            <a:r>
              <a:rPr sz="2000" dirty="0"/>
              <a:t> des Premiers </a:t>
            </a:r>
            <a:r>
              <a:rPr sz="2000" dirty="0" err="1"/>
              <a:t>Peuples</a:t>
            </a:r>
            <a:r>
              <a:rPr sz="2000" dirty="0"/>
              <a:t>. </a:t>
            </a:r>
            <a:r>
              <a:rPr sz="1100"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https://ici.radio-canada.ca/nouvelle/723529/pensionnats-autochtones-genocide-culturel-selon-commission-verite-reconciliation</a:t>
            </a:r>
          </a:p>
        </p:txBody>
      </p:sp>
      <p:pic>
        <p:nvPicPr>
          <p:cNvPr id="235" name="Picture 2" descr="Picture 2"/>
          <p:cNvPicPr>
            <a:picLocks noChangeAspect="1"/>
          </p:cNvPicPr>
          <p:nvPr/>
        </p:nvPicPr>
        <p:blipFill>
          <a:blip r:embed="rId4"/>
          <a:srcRect l="21884"/>
          <a:stretch>
            <a:fillRect/>
          </a:stretch>
        </p:blipFill>
        <p:spPr>
          <a:xfrm>
            <a:off x="-448" y="1701258"/>
            <a:ext cx="6061323" cy="516005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9" name="Titre 1"/>
          <p:cNvSpPr txBox="1"/>
          <p:nvPr/>
        </p:nvSpPr>
        <p:spPr>
          <a:xfrm>
            <a:off x="341686" y="194303"/>
            <a:ext cx="11508628" cy="1146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393192">
              <a:lnSpc>
                <a:spcPct val="90000"/>
              </a:lnSpc>
              <a:defRPr sz="3096" spc="30">
                <a:solidFill>
                  <a:srgbClr val="FFFFFF"/>
                </a:solidFill>
                <a:latin typeface="Volkhov-Regular"/>
                <a:ea typeface="Volkhov-Regular"/>
                <a:cs typeface="Volkhov-Regular"/>
                <a:sym typeface="Volkhov-Regular"/>
              </a:defRPr>
            </a:pPr>
            <a:r>
              <a:t>En 1883, John A. Macdonald a défendu à la Chambre </a:t>
            </a:r>
            <a:br/>
            <a:r>
              <a:t>des communes les pensionnats autochtones en déclarant : </a:t>
            </a:r>
          </a:p>
        </p:txBody>
      </p:sp>
      <p:pic>
        <p:nvPicPr>
          <p:cNvPr id="240" name="Picture 2" descr="Picture 2"/>
          <p:cNvPicPr>
            <a:picLocks noChangeAspect="1"/>
          </p:cNvPicPr>
          <p:nvPr/>
        </p:nvPicPr>
        <p:blipFill>
          <a:blip r:embed="rId3"/>
          <a:stretch>
            <a:fillRect/>
          </a:stretch>
        </p:blipFill>
        <p:spPr>
          <a:xfrm>
            <a:off x="2174" y="1430906"/>
            <a:ext cx="3514070" cy="5427124"/>
          </a:xfrm>
          <a:prstGeom prst="rect">
            <a:avLst/>
          </a:prstGeom>
          <a:ln w="12700">
            <a:miter lim="400000"/>
          </a:ln>
        </p:spPr>
      </p:pic>
      <p:sp>
        <p:nvSpPr>
          <p:cNvPr id="241" name="Sous-titre 2"/>
          <p:cNvSpPr txBox="1"/>
          <p:nvPr/>
        </p:nvSpPr>
        <p:spPr>
          <a:xfrm>
            <a:off x="3823388" y="1715637"/>
            <a:ext cx="8146074" cy="5079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58368">
              <a:lnSpc>
                <a:spcPct val="110000"/>
              </a:lnSpc>
              <a:spcBef>
                <a:spcPts val="1400"/>
              </a:spcBef>
              <a:buClr>
                <a:srgbClr val="FFCD00"/>
              </a:buClr>
              <a:buFont typeface="Roboto"/>
              <a:defRPr sz="2160">
                <a:solidFill>
                  <a:srgbClr val="FFFFFF"/>
                </a:solidFill>
                <a:latin typeface="Roboto Light"/>
                <a:ea typeface="Roboto Light"/>
                <a:cs typeface="Roboto Light"/>
                <a:sym typeface="Roboto Light"/>
              </a:defRPr>
            </a:pPr>
            <a:r>
              <a:t>« Lorsque l’école se trouve sur une réserve, l’enfant vit avec ses parents, qui sont des sauvages; il est entouré de sauvages, et bien qu’il puisse apprendre à lire et à écrire, ses habitudes, son développement et sa manière de penser restent indiens. Il est, simplement, un sauvage qui sait lire et écrire. On m’a fortement recommandé, en tant que chef de ce département, de préserver le plus possible les enfants indiens de l’influence parentale, et la seule façon d’y arriver serait de les envoyer dans des écoles de formation industrielles et centralisées, dans lesquelles ils pourront acquérir les habitudes et les modes de pensées des hommes blancs. » </a:t>
            </a:r>
          </a:p>
          <a:p>
            <a:pPr defTabSz="658368">
              <a:lnSpc>
                <a:spcPct val="110000"/>
              </a:lnSpc>
              <a:spcBef>
                <a:spcPts val="1000"/>
              </a:spcBef>
              <a:buClr>
                <a:srgbClr val="FFCD00"/>
              </a:buClr>
              <a:buFont typeface="Roboto"/>
              <a:defRPr sz="1440">
                <a:solidFill>
                  <a:srgbClr val="FFFFFF"/>
                </a:solidFill>
                <a:latin typeface="Roboto Light"/>
                <a:ea typeface="Roboto Light"/>
                <a:cs typeface="Roboto Light"/>
                <a:sym typeface="Roboto Light"/>
              </a:defRPr>
            </a:pPr>
            <a:r>
              <a:t>- Le premier ministre Sir John A. Macdonald, rapport officiel des débats de la Chambre des Communes du Dominion du Canada, 9 mai 1883, 1107-1108</a:t>
            </a:r>
          </a:p>
        </p:txBody>
      </p:sp>
      <p:sp>
        <p:nvSpPr>
          <p:cNvPr id="242" name="Rectangle 31"/>
          <p:cNvSpPr/>
          <p:nvPr/>
        </p:nvSpPr>
        <p:spPr>
          <a:xfrm>
            <a:off x="16761" y="1398395"/>
            <a:ext cx="12160775" cy="68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3" descr="Image 3">
            <a:extLst>
              <a:ext uri="{FF2B5EF4-FFF2-40B4-BE49-F238E27FC236}">
                <a16:creationId xmlns:a16="http://schemas.microsoft.com/office/drawing/2014/main" id="{7EAB5639-7854-4F8D-92BF-4C1CAA7951E6}"/>
              </a:ext>
            </a:extLst>
          </p:cNvPr>
          <p:cNvPicPr>
            <a:picLocks noChangeAspect="1"/>
          </p:cNvPicPr>
          <p:nvPr/>
        </p:nvPicPr>
        <p:blipFill>
          <a:blip r:embed="rId3">
            <a:alphaModFix amt="50000"/>
          </a:blip>
          <a:stretch>
            <a:fillRect/>
          </a:stretch>
        </p:blipFill>
        <p:spPr>
          <a:xfrm>
            <a:off x="0" y="0"/>
            <a:ext cx="12192000" cy="13302225"/>
          </a:xfrm>
          <a:prstGeom prst="rect">
            <a:avLst/>
          </a:prstGeom>
          <a:ln w="12700">
            <a:miter lim="400000"/>
          </a:ln>
        </p:spPr>
      </p:pic>
      <p:sp>
        <p:nvSpPr>
          <p:cNvPr id="117" name="Les perspectives autochtones…"/>
          <p:cNvSpPr txBox="1"/>
          <p:nvPr/>
        </p:nvSpPr>
        <p:spPr>
          <a:xfrm>
            <a:off x="1113624" y="1139638"/>
            <a:ext cx="9765729" cy="30418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lstStyle/>
          <a:p>
            <a:pPr algn="ctr">
              <a:spcBef>
                <a:spcPts val="1200"/>
              </a:spcBef>
              <a:defRPr sz="5200" spc="52">
                <a:solidFill>
                  <a:srgbClr val="FFFFFF"/>
                </a:solidFill>
                <a:latin typeface="Volkhov-Regular"/>
                <a:ea typeface="Volkhov-Regular"/>
                <a:cs typeface="Volkhov-Regular"/>
                <a:sym typeface="Volkhov-Regular"/>
              </a:defRPr>
            </a:pPr>
            <a:r>
              <a:rPr dirty="0"/>
              <a:t>Les perspectives </a:t>
            </a:r>
            <a:r>
              <a:rPr dirty="0" err="1"/>
              <a:t>autochtones</a:t>
            </a:r>
            <a:endParaRPr dirty="0"/>
          </a:p>
          <a:p>
            <a:pPr algn="ctr">
              <a:lnSpc>
                <a:spcPct val="120000"/>
              </a:lnSpc>
              <a:defRPr sz="4000" spc="39">
                <a:solidFill>
                  <a:srgbClr val="FFFFFF"/>
                </a:solidFill>
                <a:latin typeface="Volkhov-Regular"/>
                <a:ea typeface="Volkhov-Regular"/>
                <a:cs typeface="Volkhov-Regular"/>
                <a:sym typeface="Volkhov-Regular"/>
              </a:defRPr>
            </a:pPr>
            <a:r>
              <a:rPr dirty="0"/>
              <a:t>de </a:t>
            </a:r>
            <a:r>
              <a:rPr dirty="0" err="1"/>
              <a:t>l’île</a:t>
            </a:r>
            <a:r>
              <a:rPr dirty="0"/>
              <a:t> de la </a:t>
            </a:r>
            <a:r>
              <a:rPr dirty="0" err="1"/>
              <a:t>Tortue</a:t>
            </a:r>
            <a:r>
              <a:rPr dirty="0"/>
              <a:t> (</a:t>
            </a:r>
            <a:r>
              <a:rPr dirty="0" err="1"/>
              <a:t>nord-américaines</a:t>
            </a:r>
            <a:r>
              <a:rPr dirty="0"/>
              <a:t>) </a:t>
            </a:r>
            <a:br>
              <a:rPr dirty="0"/>
            </a:br>
            <a:r>
              <a:rPr sz="4800" spc="48" dirty="0"/>
              <a:t>de </a:t>
            </a:r>
            <a:r>
              <a:rPr sz="4800" spc="48" dirty="0" err="1"/>
              <a:t>l’être</a:t>
            </a:r>
            <a:r>
              <a:rPr sz="4800" spc="48" dirty="0"/>
              <a:t> </a:t>
            </a:r>
            <a:r>
              <a:rPr sz="4800" spc="48" dirty="0" err="1"/>
              <a:t>humain</a:t>
            </a:r>
            <a:endParaRPr sz="4800" spc="48" dirty="0"/>
          </a:p>
        </p:txBody>
      </p:sp>
      <p:sp>
        <p:nvSpPr>
          <p:cNvPr id="118" name="D’après un entretien entre Pierrot Ross-Tremblay et Charles Coocoo, complété par Nawel Hamidi et par le Manifeste des Premiers peuples du Collectif Ishpitenimatau tshikauinu Assi."/>
          <p:cNvSpPr txBox="1"/>
          <p:nvPr/>
        </p:nvSpPr>
        <p:spPr>
          <a:xfrm>
            <a:off x="1908334" y="4722621"/>
            <a:ext cx="8074709" cy="1683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algn="ctr">
              <a:lnSpc>
                <a:spcPct val="130000"/>
              </a:lnSpc>
              <a:spcBef>
                <a:spcPts val="1100"/>
              </a:spcBef>
              <a:defRPr sz="1900" spc="57">
                <a:solidFill>
                  <a:srgbClr val="FFFFFF"/>
                </a:solidFill>
                <a:latin typeface="Roboto Light"/>
                <a:ea typeface="Roboto Light"/>
                <a:cs typeface="Roboto Light"/>
                <a:sym typeface="Roboto Light"/>
              </a:defRPr>
            </a:pPr>
            <a:r>
              <a:rPr dirty="0" err="1"/>
              <a:t>D’après</a:t>
            </a:r>
            <a:r>
              <a:rPr dirty="0"/>
              <a:t> un </a:t>
            </a:r>
            <a:r>
              <a:rPr dirty="0" err="1"/>
              <a:t>entretien</a:t>
            </a:r>
            <a:r>
              <a:rPr dirty="0"/>
              <a:t> entre Pierrot Ross-Tremblay et Charles Coocoo</a:t>
            </a:r>
            <a:r>
              <a:rPr lang="fr-CA" dirty="0"/>
              <a:t> complété </a:t>
            </a:r>
            <a:r>
              <a:rPr dirty="0"/>
              <a:t>par le </a:t>
            </a:r>
            <a:r>
              <a:rPr i="1" dirty="0" err="1">
                <a:latin typeface="+mn-lt"/>
                <a:ea typeface="+mn-ea"/>
                <a:cs typeface="+mn-cs"/>
                <a:sym typeface="Roboto"/>
              </a:rPr>
              <a:t>Manifeste</a:t>
            </a:r>
            <a:r>
              <a:rPr i="1" dirty="0">
                <a:latin typeface="+mn-lt"/>
                <a:ea typeface="+mn-ea"/>
                <a:cs typeface="+mn-cs"/>
                <a:sym typeface="Roboto"/>
              </a:rPr>
              <a:t> des Premiers </a:t>
            </a:r>
            <a:r>
              <a:rPr i="1" dirty="0" err="1">
                <a:latin typeface="+mn-lt"/>
                <a:ea typeface="+mn-ea"/>
                <a:cs typeface="+mn-cs"/>
                <a:sym typeface="Roboto"/>
              </a:rPr>
              <a:t>peuples</a:t>
            </a:r>
            <a:r>
              <a:rPr dirty="0"/>
              <a:t> du </a:t>
            </a:r>
            <a:r>
              <a:rPr dirty="0" err="1"/>
              <a:t>Collectif</a:t>
            </a:r>
            <a:r>
              <a:rPr dirty="0"/>
              <a:t> </a:t>
            </a:r>
            <a:r>
              <a:rPr dirty="0" err="1"/>
              <a:t>Ishpitenimatau</a:t>
            </a:r>
            <a:r>
              <a:rPr dirty="0"/>
              <a:t> </a:t>
            </a:r>
            <a:r>
              <a:rPr dirty="0" err="1"/>
              <a:t>tshikauinu</a:t>
            </a:r>
            <a:r>
              <a:rPr dirty="0"/>
              <a:t> </a:t>
            </a:r>
            <a:r>
              <a:rPr dirty="0" err="1"/>
              <a:t>Assi</a:t>
            </a:r>
            <a:r>
              <a:rPr dirty="0"/>
              <a:t>.</a:t>
            </a:r>
          </a:p>
        </p:txBody>
      </p:sp>
      <p:sp>
        <p:nvSpPr>
          <p:cNvPr id="116" name="Rectangle 31"/>
          <p:cNvSpPr/>
          <p:nvPr/>
        </p:nvSpPr>
        <p:spPr>
          <a:xfrm>
            <a:off x="1295128" y="4388502"/>
            <a:ext cx="9402721" cy="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6" name="Picture 2" descr="Picture 2"/>
          <p:cNvPicPr>
            <a:picLocks noChangeAspect="1"/>
          </p:cNvPicPr>
          <p:nvPr/>
        </p:nvPicPr>
        <p:blipFill>
          <a:blip r:embed="rId3">
            <a:alphaModFix amt="50000"/>
          </a:blip>
          <a:srcRect t="2537" b="13704"/>
          <a:stretch>
            <a:fillRect/>
          </a:stretch>
        </p:blipFill>
        <p:spPr>
          <a:xfrm>
            <a:off x="-28118" y="-127"/>
            <a:ext cx="12221082" cy="6858255"/>
          </a:xfrm>
          <a:prstGeom prst="rect">
            <a:avLst/>
          </a:prstGeom>
          <a:ln w="12700">
            <a:miter lim="400000"/>
          </a:ln>
        </p:spPr>
      </p:pic>
      <p:sp>
        <p:nvSpPr>
          <p:cNvPr id="247" name="Titre 1"/>
          <p:cNvSpPr txBox="1">
            <a:spLocks noGrp="1"/>
          </p:cNvSpPr>
          <p:nvPr>
            <p:ph type="title"/>
          </p:nvPr>
        </p:nvSpPr>
        <p:spPr>
          <a:xfrm>
            <a:off x="339725" y="148160"/>
            <a:ext cx="11485287" cy="1779313"/>
          </a:xfrm>
          <a:prstGeom prst="rect">
            <a:avLst/>
          </a:prstGeom>
        </p:spPr>
        <p:txBody>
          <a:bodyPr anchor="t"/>
          <a:lstStyle>
            <a:lvl1pPr defTabSz="420623">
              <a:lnSpc>
                <a:spcPct val="110000"/>
              </a:lnSpc>
              <a:defRPr sz="3312" spc="33">
                <a:solidFill>
                  <a:srgbClr val="FFFFFF"/>
                </a:solidFill>
                <a:latin typeface="Volkhov-Regular"/>
                <a:ea typeface="Volkhov-Regular"/>
                <a:cs typeface="Volkhov-Regular"/>
                <a:sym typeface="Volkhov-Regular"/>
              </a:defRPr>
            </a:lvl1pPr>
          </a:lstStyle>
          <a:p>
            <a:r>
              <a:t>Privation de l’identité par les tentatives d’assimilation forcées : exemple des chiens de traîneaux abattus</a:t>
            </a:r>
          </a:p>
        </p:txBody>
      </p:sp>
      <p:sp>
        <p:nvSpPr>
          <p:cNvPr id="248" name="Sous-titre 2"/>
          <p:cNvSpPr txBox="1"/>
          <p:nvPr/>
        </p:nvSpPr>
        <p:spPr>
          <a:xfrm>
            <a:off x="92074" y="1401048"/>
            <a:ext cx="5808393" cy="6062504"/>
          </a:xfrm>
          <a:prstGeom prst="rect">
            <a:avLst/>
          </a:prstGeom>
          <a:ln w="12700">
            <a:miter lim="400000"/>
          </a:ln>
          <a:effectLst>
            <a:outerShdw blurRad="88900" dist="25400" dir="5400000" rotWithShape="0">
              <a:schemeClr val="accent1">
                <a:alpha val="74345"/>
              </a:scheme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54000" indent="-254000">
              <a:spcBef>
                <a:spcPts val="500"/>
              </a:spcBef>
              <a:buClr>
                <a:srgbClr val="FFFFFF"/>
              </a:buClr>
              <a:buSzPct val="120000"/>
              <a:buFont typeface="Symbol"/>
              <a:buChar char="·"/>
              <a:defRPr sz="2200">
                <a:solidFill>
                  <a:srgbClr val="FFFFFF"/>
                </a:solidFill>
                <a:latin typeface="+mn-lt"/>
                <a:ea typeface="+mn-ea"/>
                <a:cs typeface="+mn-cs"/>
                <a:sym typeface="Roboto"/>
              </a:defRPr>
            </a:pPr>
            <a:r>
              <a:rPr sz="2400" dirty="0"/>
              <a:t>Du début des </a:t>
            </a:r>
            <a:r>
              <a:rPr sz="2400" dirty="0" err="1"/>
              <a:t>années</a:t>
            </a:r>
            <a:r>
              <a:rPr sz="2400" dirty="0"/>
              <a:t> 1950 </a:t>
            </a:r>
            <a:br>
              <a:rPr sz="2400" dirty="0"/>
            </a:br>
            <a:r>
              <a:rPr sz="2400" dirty="0" err="1"/>
              <a:t>jusqu’aux</a:t>
            </a:r>
            <a:r>
              <a:rPr sz="2400" dirty="0"/>
              <a:t> </a:t>
            </a:r>
            <a:r>
              <a:rPr sz="2400" dirty="0" err="1"/>
              <a:t>années</a:t>
            </a:r>
            <a:r>
              <a:rPr sz="2400" dirty="0"/>
              <a:t> 1970, </a:t>
            </a:r>
            <a:br>
              <a:rPr sz="2400" dirty="0"/>
            </a:br>
            <a:r>
              <a:rPr sz="2400" dirty="0"/>
              <a:t>le </a:t>
            </a:r>
            <a:r>
              <a:rPr sz="2400" dirty="0" err="1"/>
              <a:t>gouvernement</a:t>
            </a:r>
            <a:r>
              <a:rPr sz="2400" dirty="0"/>
              <a:t> </a:t>
            </a:r>
            <a:r>
              <a:rPr sz="2400" dirty="0" err="1"/>
              <a:t>fédéral</a:t>
            </a:r>
            <a:r>
              <a:rPr sz="2400" dirty="0"/>
              <a:t> </a:t>
            </a:r>
            <a:br>
              <a:rPr sz="2400" dirty="0"/>
            </a:br>
            <a:r>
              <a:rPr sz="2400" dirty="0"/>
              <a:t>fait </a:t>
            </a:r>
            <a:r>
              <a:rPr sz="2400" dirty="0" err="1"/>
              <a:t>abattre</a:t>
            </a:r>
            <a:r>
              <a:rPr sz="2400" dirty="0"/>
              <a:t> les </a:t>
            </a:r>
            <a:r>
              <a:rPr sz="2400" dirty="0" err="1"/>
              <a:t>chiens</a:t>
            </a:r>
            <a:r>
              <a:rPr sz="2400" dirty="0"/>
              <a:t> </a:t>
            </a:r>
            <a:br>
              <a:rPr sz="2400" dirty="0"/>
            </a:br>
            <a:r>
              <a:rPr sz="2400" dirty="0"/>
              <a:t>de </a:t>
            </a:r>
            <a:r>
              <a:rPr sz="2400" dirty="0" err="1"/>
              <a:t>traîneaux</a:t>
            </a:r>
            <a:r>
              <a:rPr sz="2400" dirty="0"/>
              <a:t> des </a:t>
            </a:r>
            <a:r>
              <a:rPr sz="2400" dirty="0" err="1"/>
              <a:t>Inuits</a:t>
            </a:r>
            <a:r>
              <a:rPr sz="2400" dirty="0"/>
              <a:t>, </a:t>
            </a:r>
            <a:br>
              <a:rPr sz="2400" dirty="0"/>
            </a:br>
            <a:r>
              <a:rPr sz="2400" dirty="0" err="1"/>
              <a:t>ce</a:t>
            </a:r>
            <a:r>
              <a:rPr sz="2400" dirty="0"/>
              <a:t> qui aura pour </a:t>
            </a:r>
            <a:r>
              <a:rPr sz="2400" dirty="0" err="1"/>
              <a:t>effet</a:t>
            </a:r>
            <a:r>
              <a:rPr sz="2400" dirty="0"/>
              <a:t> de </a:t>
            </a:r>
            <a:br>
              <a:rPr sz="2400" dirty="0"/>
            </a:br>
            <a:r>
              <a:rPr sz="2400" dirty="0" err="1"/>
              <a:t>bouleverser</a:t>
            </a:r>
            <a:r>
              <a:rPr sz="2400" dirty="0"/>
              <a:t> </a:t>
            </a:r>
            <a:r>
              <a:rPr sz="2400" dirty="0" err="1"/>
              <a:t>radicalement</a:t>
            </a:r>
            <a:r>
              <a:rPr sz="2400" dirty="0"/>
              <a:t> </a:t>
            </a:r>
            <a:br>
              <a:rPr sz="2400" dirty="0"/>
            </a:br>
            <a:r>
              <a:rPr sz="2400" dirty="0" err="1"/>
              <a:t>leur</a:t>
            </a:r>
            <a:r>
              <a:rPr sz="2400" dirty="0"/>
              <a:t> mode de vie. </a:t>
            </a:r>
          </a:p>
          <a:p>
            <a:pPr marL="254000" indent="-254000">
              <a:spcBef>
                <a:spcPts val="500"/>
              </a:spcBef>
              <a:buClr>
                <a:srgbClr val="FFFFFF"/>
              </a:buClr>
              <a:buSzPct val="120000"/>
              <a:buFont typeface="Symbol"/>
              <a:buChar char="·"/>
              <a:defRPr sz="2200">
                <a:solidFill>
                  <a:srgbClr val="FFFFFF"/>
                </a:solidFill>
                <a:latin typeface="+mn-lt"/>
                <a:ea typeface="+mn-ea"/>
                <a:cs typeface="+mn-cs"/>
                <a:sym typeface="Roboto"/>
              </a:defRPr>
            </a:pPr>
            <a:r>
              <a:rPr sz="2400" dirty="0"/>
              <a:t>Nous </a:t>
            </a:r>
            <a:r>
              <a:rPr sz="2400" dirty="0" err="1"/>
              <a:t>possédons</a:t>
            </a:r>
            <a:r>
              <a:rPr sz="2400" dirty="0"/>
              <a:t> plus </a:t>
            </a:r>
            <a:br>
              <a:rPr sz="2400" dirty="0"/>
            </a:br>
            <a:r>
              <a:rPr sz="2400" dirty="0"/>
              <a:t>de 350 </a:t>
            </a:r>
            <a:r>
              <a:rPr sz="2400" dirty="0" err="1"/>
              <a:t>témoignages</a:t>
            </a:r>
            <a:r>
              <a:rPr sz="2400" dirty="0"/>
              <a:t> de </a:t>
            </a:r>
            <a:br>
              <a:rPr sz="2400" dirty="0"/>
            </a:br>
            <a:r>
              <a:rPr sz="2400" dirty="0" err="1"/>
              <a:t>personnes</a:t>
            </a:r>
            <a:r>
              <a:rPr sz="2400" dirty="0"/>
              <a:t> </a:t>
            </a:r>
            <a:r>
              <a:rPr sz="2400" dirty="0" err="1"/>
              <a:t>aînées</a:t>
            </a:r>
            <a:r>
              <a:rPr sz="2400" dirty="0"/>
              <a:t> </a:t>
            </a:r>
            <a:r>
              <a:rPr sz="2400" dirty="0" err="1"/>
              <a:t>à</a:t>
            </a:r>
            <a:r>
              <a:rPr sz="2400" dirty="0"/>
              <a:t> </a:t>
            </a:r>
            <a:r>
              <a:rPr sz="2400" dirty="0" err="1"/>
              <a:t>ce</a:t>
            </a:r>
            <a:r>
              <a:rPr sz="2400" dirty="0"/>
              <a:t> </a:t>
            </a:r>
            <a:r>
              <a:rPr sz="2400" dirty="0" err="1"/>
              <a:t>sujet</a:t>
            </a:r>
            <a:r>
              <a:rPr sz="2400" dirty="0"/>
              <a:t>. </a:t>
            </a:r>
          </a:p>
          <a:p>
            <a:pPr marL="254000" indent="-254000">
              <a:spcBef>
                <a:spcPts val="500"/>
              </a:spcBef>
              <a:buClr>
                <a:srgbClr val="FFFFFF"/>
              </a:buClr>
              <a:buSzPct val="120000"/>
              <a:buFont typeface="Symbol"/>
              <a:buChar char="·"/>
              <a:defRPr sz="2200">
                <a:solidFill>
                  <a:srgbClr val="FFFFFF"/>
                </a:solidFill>
                <a:latin typeface="+mn-lt"/>
                <a:ea typeface="+mn-ea"/>
                <a:cs typeface="+mn-cs"/>
                <a:sym typeface="Roboto"/>
              </a:defRPr>
            </a:pPr>
            <a:r>
              <a:rPr sz="2400" dirty="0"/>
              <a:t>Pour </a:t>
            </a:r>
            <a:r>
              <a:rPr sz="2400" dirty="0" err="1"/>
              <a:t>une</a:t>
            </a:r>
            <a:r>
              <a:rPr sz="2400" dirty="0"/>
              <a:t> </a:t>
            </a:r>
            <a:r>
              <a:rPr sz="2400" dirty="0" err="1"/>
              <a:t>présentation</a:t>
            </a:r>
            <a:r>
              <a:rPr sz="2400" dirty="0"/>
              <a:t> plus </a:t>
            </a:r>
            <a:r>
              <a:rPr sz="2400" dirty="0" err="1"/>
              <a:t>détaillée</a:t>
            </a:r>
            <a:r>
              <a:rPr sz="2400" dirty="0"/>
              <a:t> : </a:t>
            </a:r>
            <a:r>
              <a:rPr sz="2400" u="sng" dirty="0">
                <a:solidFill>
                  <a:srgbClr val="FFFFFF"/>
                </a:solidFill>
                <a:hlinkClick r:id="rId4">
                  <a:extLst>
                    <a:ext uri="{A12FA001-AC4F-418D-AE19-62706E023703}">
                      <ahyp:hlinkClr xmlns:ahyp="http://schemas.microsoft.com/office/drawing/2018/hyperlinkcolor" val="tx"/>
                    </a:ext>
                  </a:extLst>
                </a:hlinkClick>
              </a:rPr>
              <a:t>https://video.telequebec.tv/player/38706/stream?assetType=episodes</a:t>
            </a:r>
            <a:r>
              <a:rPr sz="2400" u="sng" dirty="0">
                <a:solidFill>
                  <a:srgbClr val="FFFFFF"/>
                </a:solidFill>
              </a:rPr>
              <a:t>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2" name="Titre 1"/>
          <p:cNvSpPr txBox="1">
            <a:spLocks noGrp="1"/>
          </p:cNvSpPr>
          <p:nvPr>
            <p:ph type="title"/>
          </p:nvPr>
        </p:nvSpPr>
        <p:spPr>
          <a:xfrm>
            <a:off x="4503135" y="305468"/>
            <a:ext cx="7514302" cy="1680706"/>
          </a:xfrm>
          <a:prstGeom prst="rect">
            <a:avLst/>
          </a:prstGeom>
        </p:spPr>
        <p:txBody>
          <a:bodyPr anchor="t"/>
          <a:lstStyle/>
          <a:p>
            <a:pPr defTabSz="374904">
              <a:lnSpc>
                <a:spcPct val="110000"/>
              </a:lnSpc>
              <a:defRPr sz="2952" spc="29">
                <a:solidFill>
                  <a:srgbClr val="FFFFFF"/>
                </a:solidFill>
                <a:latin typeface="Volkhov-Regular"/>
                <a:ea typeface="Volkhov-Regular"/>
                <a:cs typeface="Volkhov-Regular"/>
                <a:sym typeface="Volkhov-Regular"/>
              </a:defRPr>
            </a:pPr>
            <a:r>
              <a:t>Privation de l’identité</a:t>
            </a:r>
            <a:r>
              <a:rPr>
                <a:latin typeface="Times New Roman"/>
                <a:ea typeface="Times New Roman"/>
                <a:cs typeface="Times New Roman"/>
                <a:sym typeface="Times New Roman"/>
              </a:rPr>
              <a:t> </a:t>
            </a:r>
            <a:r>
              <a:t>par les tentatives d’assimilation forcées : la légalisation des représentations coloniales</a:t>
            </a:r>
          </a:p>
        </p:txBody>
      </p:sp>
      <p:pic>
        <p:nvPicPr>
          <p:cNvPr id="253" name="Picture 2" descr="Picture 2"/>
          <p:cNvPicPr>
            <a:picLocks noChangeAspect="1"/>
          </p:cNvPicPr>
          <p:nvPr/>
        </p:nvPicPr>
        <p:blipFill>
          <a:blip r:embed="rId3"/>
          <a:srcRect t="5169"/>
          <a:stretch>
            <a:fillRect/>
          </a:stretch>
        </p:blipFill>
        <p:spPr>
          <a:xfrm>
            <a:off x="19" y="-23688"/>
            <a:ext cx="4223508" cy="6905376"/>
          </a:xfrm>
          <a:prstGeom prst="rect">
            <a:avLst/>
          </a:prstGeom>
          <a:ln w="12700">
            <a:miter lim="400000"/>
          </a:ln>
          <a:effectLst>
            <a:outerShdw blurRad="381000" dist="152400" rotWithShape="0">
              <a:srgbClr val="000000">
                <a:alpha val="10000"/>
              </a:srgbClr>
            </a:outerShdw>
          </a:effectLst>
        </p:spPr>
      </p:pic>
      <p:sp>
        <p:nvSpPr>
          <p:cNvPr id="254" name="Sous-titre 2"/>
          <p:cNvSpPr txBox="1"/>
          <p:nvPr/>
        </p:nvSpPr>
        <p:spPr>
          <a:xfrm>
            <a:off x="4547288" y="2388737"/>
            <a:ext cx="7425995" cy="41236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110000"/>
              </a:lnSpc>
              <a:spcBef>
                <a:spcPts val="2000"/>
              </a:spcBef>
              <a:buClr>
                <a:srgbClr val="FFCD00"/>
              </a:buClr>
              <a:buFont typeface="Roboto"/>
              <a:defRPr sz="2900">
                <a:solidFill>
                  <a:srgbClr val="FFFFFF"/>
                </a:solidFill>
                <a:latin typeface="Roboto Light"/>
                <a:ea typeface="Roboto Light"/>
                <a:cs typeface="Roboto Light"/>
                <a:sym typeface="Roboto Light"/>
              </a:defRPr>
            </a:pPr>
            <a:r>
              <a:rPr dirty="0" err="1"/>
              <a:t>L’assimilation</a:t>
            </a:r>
            <a:r>
              <a:rPr dirty="0"/>
              <a:t> </a:t>
            </a:r>
            <a:r>
              <a:rPr dirty="0" err="1"/>
              <a:t>s’est</a:t>
            </a:r>
            <a:r>
              <a:rPr dirty="0"/>
              <a:t> </a:t>
            </a:r>
            <a:r>
              <a:rPr dirty="0" err="1"/>
              <a:t>aussi</a:t>
            </a:r>
            <a:r>
              <a:rPr dirty="0"/>
              <a:t> </a:t>
            </a:r>
            <a:r>
              <a:rPr dirty="0" err="1"/>
              <a:t>faite</a:t>
            </a:r>
            <a:r>
              <a:rPr dirty="0"/>
              <a:t> par la limitation des droits politiques et </a:t>
            </a:r>
            <a:r>
              <a:rPr dirty="0" err="1"/>
              <a:t>économiques</a:t>
            </a:r>
            <a:r>
              <a:rPr dirty="0"/>
              <a:t> des Premiers </a:t>
            </a:r>
            <a:r>
              <a:rPr dirty="0" err="1"/>
              <a:t>Peuples</a:t>
            </a:r>
            <a:r>
              <a:rPr dirty="0"/>
              <a:t>. On </a:t>
            </a:r>
            <a:r>
              <a:rPr dirty="0" err="1"/>
              <a:t>notera</a:t>
            </a:r>
            <a:r>
              <a:rPr dirty="0"/>
              <a:t> </a:t>
            </a:r>
            <a:r>
              <a:rPr dirty="0" err="1"/>
              <a:t>plusieurs</a:t>
            </a:r>
            <a:r>
              <a:rPr dirty="0"/>
              <a:t> </a:t>
            </a:r>
            <a:r>
              <a:rPr dirty="0" err="1"/>
              <a:t>cas</a:t>
            </a:r>
            <a:r>
              <a:rPr dirty="0"/>
              <a:t> </a:t>
            </a:r>
            <a:r>
              <a:rPr dirty="0" err="1"/>
              <a:t>d’interdictions</a:t>
            </a:r>
            <a:r>
              <a:rPr dirty="0"/>
              <a:t> de </a:t>
            </a:r>
            <a:r>
              <a:rPr dirty="0" err="1"/>
              <a:t>pratiques</a:t>
            </a:r>
            <a:r>
              <a:rPr dirty="0"/>
              <a:t> </a:t>
            </a:r>
            <a:r>
              <a:rPr dirty="0" err="1"/>
              <a:t>culturelles</a:t>
            </a:r>
            <a:r>
              <a:rPr dirty="0"/>
              <a:t>, </a:t>
            </a:r>
            <a:r>
              <a:rPr dirty="0" err="1"/>
              <a:t>linguistiques</a:t>
            </a:r>
            <a:r>
              <a:rPr dirty="0"/>
              <a:t>, politiques et </a:t>
            </a:r>
            <a:r>
              <a:rPr dirty="0" err="1"/>
              <a:t>cultuelles</a:t>
            </a:r>
            <a:r>
              <a:rPr dirty="0"/>
              <a:t>.</a:t>
            </a:r>
          </a:p>
          <a:p>
            <a:pPr>
              <a:buClr>
                <a:srgbClr val="FFCD00"/>
              </a:buClr>
              <a:buFont typeface="Roboto"/>
              <a:defRPr sz="1300">
                <a:solidFill>
                  <a:srgbClr val="FFFFFF"/>
                </a:solidFill>
                <a:latin typeface="Roboto Light"/>
                <a:ea typeface="Roboto Light"/>
                <a:cs typeface="Roboto Light"/>
                <a:sym typeface="Roboto Light"/>
              </a:defRPr>
            </a:pPr>
            <a:r>
              <a:rPr dirty="0"/>
              <a:t>1. La </a:t>
            </a:r>
            <a:r>
              <a:rPr dirty="0" err="1"/>
              <a:t>loi</a:t>
            </a:r>
            <a:r>
              <a:rPr dirty="0"/>
              <a:t> </a:t>
            </a:r>
            <a:r>
              <a:rPr dirty="0" err="1"/>
              <a:t>prohibant</a:t>
            </a:r>
            <a:r>
              <a:rPr dirty="0"/>
              <a:t> le potlatch de 1885 </a:t>
            </a:r>
            <a:r>
              <a:rPr dirty="0" err="1"/>
              <a:t>à</a:t>
            </a:r>
            <a:r>
              <a:rPr dirty="0"/>
              <a:t> 1951 </a:t>
            </a:r>
            <a:br>
              <a:rPr dirty="0"/>
            </a:b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https://umistapotlatch.ca/potlatch_interdire-potlatch_ban-fra.php</a:t>
            </a:r>
            <a:r>
              <a:rPr dirty="0">
                <a:solidFill>
                  <a:srgbClr val="FFFFFF"/>
                </a:solidFill>
              </a:rPr>
              <a:t>  </a:t>
            </a:r>
          </a:p>
          <a:p>
            <a:pPr>
              <a:spcBef>
                <a:spcPts val="1500"/>
              </a:spcBef>
              <a:buClr>
                <a:srgbClr val="FFCD00"/>
              </a:buClr>
              <a:buFont typeface="Roboto"/>
              <a:defRPr sz="1300">
                <a:solidFill>
                  <a:srgbClr val="FFFFFF"/>
                </a:solidFill>
                <a:latin typeface="Roboto Light"/>
                <a:ea typeface="Roboto Light"/>
                <a:cs typeface="Roboto Light"/>
                <a:sym typeface="Roboto Light"/>
              </a:defRPr>
            </a:pPr>
            <a:r>
              <a:rPr dirty="0">
                <a:solidFill>
                  <a:srgbClr val="FFFFFF"/>
                </a:solidFill>
              </a:rPr>
              <a:t>2. La prohibition des pow-wow </a:t>
            </a:r>
            <a:br>
              <a:rPr dirty="0">
                <a:solidFill>
                  <a:srgbClr val="FFFFFF"/>
                </a:solidFill>
              </a:rPr>
            </a:br>
            <a:r>
              <a:rPr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https://www.thecanadianencyclopedia.ca/fr/article/histoire-des-pow-wow</a:t>
            </a:r>
          </a:p>
        </p:txBody>
      </p:sp>
      <p:sp>
        <p:nvSpPr>
          <p:cNvPr id="255" name="Rectangle 31"/>
          <p:cNvSpPr/>
          <p:nvPr/>
        </p:nvSpPr>
        <p:spPr>
          <a:xfrm>
            <a:off x="4603459" y="2187111"/>
            <a:ext cx="7215147" cy="890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59" name="Picture 2" descr="Picture 2"/>
          <p:cNvPicPr>
            <a:picLocks noChangeAspect="1"/>
          </p:cNvPicPr>
          <p:nvPr/>
        </p:nvPicPr>
        <p:blipFill>
          <a:blip r:embed="rId3"/>
          <a:stretch>
            <a:fillRect/>
          </a:stretch>
        </p:blipFill>
        <p:spPr>
          <a:xfrm>
            <a:off x="19" y="-8899"/>
            <a:ext cx="4005182" cy="6875865"/>
          </a:xfrm>
          <a:prstGeom prst="rect">
            <a:avLst/>
          </a:prstGeom>
          <a:ln w="12700">
            <a:miter lim="400000"/>
          </a:ln>
        </p:spPr>
      </p:pic>
      <p:sp>
        <p:nvSpPr>
          <p:cNvPr id="260" name="Titre 1"/>
          <p:cNvSpPr txBox="1">
            <a:spLocks noGrp="1"/>
          </p:cNvSpPr>
          <p:nvPr>
            <p:ph type="title"/>
          </p:nvPr>
        </p:nvSpPr>
        <p:spPr>
          <a:xfrm>
            <a:off x="4338035" y="263357"/>
            <a:ext cx="7514302" cy="1680706"/>
          </a:xfrm>
          <a:prstGeom prst="rect">
            <a:avLst/>
          </a:prstGeom>
        </p:spPr>
        <p:txBody>
          <a:bodyPr anchor="t"/>
          <a:lstStyle/>
          <a:p>
            <a:pPr defTabSz="374904">
              <a:lnSpc>
                <a:spcPct val="110000"/>
              </a:lnSpc>
              <a:defRPr sz="2952" spc="29">
                <a:solidFill>
                  <a:srgbClr val="FFFFFF"/>
                </a:solidFill>
                <a:latin typeface="Volkhov-Regular"/>
                <a:ea typeface="Volkhov-Regular"/>
                <a:cs typeface="Volkhov-Regular"/>
                <a:sym typeface="Volkhov-Regular"/>
              </a:defRPr>
            </a:pPr>
            <a:r>
              <a:rPr dirty="0"/>
              <a:t>Privation de </a:t>
            </a:r>
            <a:r>
              <a:rPr dirty="0" err="1"/>
              <a:t>l’identité</a:t>
            </a:r>
            <a:r>
              <a:rPr dirty="0">
                <a:latin typeface="Times New Roman"/>
                <a:ea typeface="Times New Roman"/>
                <a:cs typeface="Times New Roman"/>
                <a:sym typeface="Times New Roman"/>
              </a:rPr>
              <a:t> </a:t>
            </a:r>
            <a:r>
              <a:rPr dirty="0"/>
              <a:t>par les </a:t>
            </a:r>
            <a:r>
              <a:rPr dirty="0" err="1"/>
              <a:t>tentatives</a:t>
            </a:r>
            <a:r>
              <a:rPr dirty="0"/>
              <a:t> </a:t>
            </a:r>
            <a:r>
              <a:rPr dirty="0" err="1"/>
              <a:t>d’assimilation</a:t>
            </a:r>
            <a:r>
              <a:rPr dirty="0"/>
              <a:t> </a:t>
            </a:r>
            <a:r>
              <a:rPr dirty="0" err="1"/>
              <a:t>forcées</a:t>
            </a:r>
            <a:r>
              <a:rPr dirty="0"/>
              <a:t> : la </a:t>
            </a:r>
            <a:r>
              <a:rPr dirty="0" err="1"/>
              <a:t>légalisation</a:t>
            </a:r>
            <a:r>
              <a:rPr dirty="0"/>
              <a:t> des </a:t>
            </a:r>
            <a:r>
              <a:rPr dirty="0" err="1"/>
              <a:t>représentations</a:t>
            </a:r>
            <a:r>
              <a:rPr dirty="0"/>
              <a:t> </a:t>
            </a:r>
            <a:r>
              <a:rPr dirty="0" err="1"/>
              <a:t>coloniales</a:t>
            </a:r>
            <a:endParaRPr dirty="0"/>
          </a:p>
        </p:txBody>
      </p:sp>
      <p:sp>
        <p:nvSpPr>
          <p:cNvPr id="261" name="Rectangle 31"/>
          <p:cNvSpPr/>
          <p:nvPr/>
        </p:nvSpPr>
        <p:spPr>
          <a:xfrm>
            <a:off x="4411412" y="2094410"/>
            <a:ext cx="7367547" cy="207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62" name="Sous-titre 2"/>
          <p:cNvSpPr txBox="1"/>
          <p:nvPr/>
        </p:nvSpPr>
        <p:spPr>
          <a:xfrm>
            <a:off x="4338035" y="2261260"/>
            <a:ext cx="7853946" cy="4471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13359" indent="-213359" defTabSz="512063">
              <a:lnSpc>
                <a:spcPct val="110000"/>
              </a:lnSpc>
              <a:spcBef>
                <a:spcPts val="11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sz="1900" dirty="0"/>
              <a:t>Le </a:t>
            </a:r>
            <a:r>
              <a:rPr sz="1900" dirty="0" err="1"/>
              <a:t>gouvernement</a:t>
            </a:r>
            <a:r>
              <a:rPr sz="1900" dirty="0"/>
              <a:t> </a:t>
            </a:r>
            <a:r>
              <a:rPr sz="1900" dirty="0" err="1"/>
              <a:t>canadien</a:t>
            </a:r>
            <a:r>
              <a:rPr sz="1900" dirty="0"/>
              <a:t> a </a:t>
            </a:r>
            <a:r>
              <a:rPr sz="1900" dirty="0" err="1"/>
              <a:t>retiré</a:t>
            </a:r>
            <a:r>
              <a:rPr sz="1900" dirty="0"/>
              <a:t> le </a:t>
            </a:r>
            <a:r>
              <a:rPr sz="1900" dirty="0" err="1"/>
              <a:t>statut</a:t>
            </a:r>
            <a:r>
              <a:rPr sz="1900" dirty="0"/>
              <a:t> de </a:t>
            </a:r>
            <a:r>
              <a:rPr sz="1900" dirty="0" err="1"/>
              <a:t>personne</a:t>
            </a:r>
            <a:r>
              <a:rPr sz="1900" dirty="0"/>
              <a:t> </a:t>
            </a:r>
            <a:r>
              <a:rPr sz="1900" dirty="0" err="1"/>
              <a:t>autochtone</a:t>
            </a:r>
            <a:br>
              <a:rPr sz="1900" dirty="0"/>
            </a:br>
            <a:r>
              <a:rPr sz="1900" dirty="0"/>
              <a:t>(le </a:t>
            </a:r>
            <a:r>
              <a:rPr sz="1900" dirty="0" err="1"/>
              <a:t>statut</a:t>
            </a:r>
            <a:r>
              <a:rPr sz="1900" dirty="0"/>
              <a:t> </a:t>
            </a:r>
            <a:r>
              <a:rPr sz="1900" dirty="0" err="1"/>
              <a:t>d’Indien</a:t>
            </a:r>
            <a:r>
              <a:rPr sz="1900" dirty="0"/>
              <a:t>) à </a:t>
            </a:r>
            <a:r>
              <a:rPr sz="1900" dirty="0" err="1"/>
              <a:t>plusieurs</a:t>
            </a:r>
            <a:r>
              <a:rPr sz="1900" dirty="0"/>
              <a:t> </a:t>
            </a:r>
            <a:r>
              <a:rPr sz="1900" dirty="0" err="1"/>
              <a:t>personnes</a:t>
            </a:r>
            <a:r>
              <a:rPr sz="1900" dirty="0"/>
              <a:t> issues des Premiers </a:t>
            </a:r>
            <a:r>
              <a:rPr sz="1900" dirty="0" err="1"/>
              <a:t>Peuples</a:t>
            </a:r>
            <a:r>
              <a:rPr sz="1900" dirty="0"/>
              <a:t> </a:t>
            </a:r>
            <a:r>
              <a:rPr sz="1900" dirty="0" err="1"/>
              <a:t>en</a:t>
            </a:r>
            <a:r>
              <a:rPr sz="1900" dirty="0"/>
              <a:t> </a:t>
            </a:r>
            <a:r>
              <a:rPr sz="1900" dirty="0" err="1"/>
              <a:t>redéfinissant</a:t>
            </a:r>
            <a:r>
              <a:rPr sz="1900" dirty="0"/>
              <a:t> </a:t>
            </a:r>
            <a:r>
              <a:rPr sz="1900" dirty="0" err="1"/>
              <a:t>cette</a:t>
            </a:r>
            <a:r>
              <a:rPr sz="1900" dirty="0"/>
              <a:t> </a:t>
            </a:r>
            <a:r>
              <a:rPr sz="1900" dirty="0" err="1"/>
              <a:t>identité</a:t>
            </a:r>
            <a:r>
              <a:rPr sz="1900" dirty="0"/>
              <a:t> </a:t>
            </a:r>
            <a:r>
              <a:rPr sz="1900" dirty="0" err="1"/>
              <a:t>en</a:t>
            </a:r>
            <a:r>
              <a:rPr sz="1900" dirty="0"/>
              <a:t> </a:t>
            </a:r>
            <a:r>
              <a:rPr sz="1900" dirty="0" err="1"/>
              <a:t>fonction</a:t>
            </a:r>
            <a:r>
              <a:rPr sz="1900" dirty="0"/>
              <a:t> des </a:t>
            </a:r>
            <a:r>
              <a:rPr sz="1900" dirty="0" err="1"/>
              <a:t>définitions</a:t>
            </a:r>
            <a:r>
              <a:rPr sz="1900" dirty="0"/>
              <a:t> </a:t>
            </a:r>
            <a:r>
              <a:rPr sz="1900" dirty="0" err="1"/>
              <a:t>coloniales</a:t>
            </a:r>
            <a:r>
              <a:rPr sz="1900" dirty="0"/>
              <a:t>. </a:t>
            </a:r>
          </a:p>
          <a:p>
            <a:pPr marL="213359" indent="-213359" defTabSz="512063">
              <a:lnSpc>
                <a:spcPct val="110000"/>
              </a:lnSpc>
              <a:spcBef>
                <a:spcPts val="11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sz="1900" dirty="0" err="1"/>
              <a:t>Jusqu’en</a:t>
            </a:r>
            <a:r>
              <a:rPr sz="1900" dirty="0"/>
              <a:t> 1985, </a:t>
            </a:r>
            <a:r>
              <a:rPr sz="1900" dirty="0" err="1"/>
              <a:t>une</a:t>
            </a:r>
            <a:r>
              <a:rPr sz="1900" dirty="0"/>
              <a:t> femme </a:t>
            </a:r>
            <a:r>
              <a:rPr sz="1900" dirty="0" err="1"/>
              <a:t>était</a:t>
            </a:r>
            <a:r>
              <a:rPr sz="1900" dirty="0"/>
              <a:t> </a:t>
            </a:r>
            <a:r>
              <a:rPr sz="1900" dirty="0" err="1"/>
              <a:t>exclue</a:t>
            </a:r>
            <a:r>
              <a:rPr sz="1900" dirty="0"/>
              <a:t> de </a:t>
            </a:r>
            <a:r>
              <a:rPr sz="1900" dirty="0" err="1"/>
              <a:t>sa</a:t>
            </a:r>
            <a:r>
              <a:rPr sz="1900" dirty="0"/>
              <a:t> </a:t>
            </a:r>
            <a:r>
              <a:rPr sz="1900" dirty="0" err="1"/>
              <a:t>communauté</a:t>
            </a:r>
            <a:r>
              <a:rPr sz="1900" dirty="0"/>
              <a:t>, </a:t>
            </a:r>
            <a:r>
              <a:rPr sz="1900" dirty="0" err="1"/>
              <a:t>perdait</a:t>
            </a:r>
            <a:r>
              <a:rPr sz="1900" dirty="0"/>
              <a:t> </a:t>
            </a:r>
            <a:r>
              <a:rPr sz="1900" dirty="0" err="1"/>
              <a:t>ses</a:t>
            </a:r>
            <a:r>
              <a:rPr sz="1900" dirty="0"/>
              <a:t> droits et son </a:t>
            </a:r>
            <a:r>
              <a:rPr sz="1900" dirty="0" err="1"/>
              <a:t>accès</a:t>
            </a:r>
            <a:r>
              <a:rPr sz="1900" dirty="0"/>
              <a:t> au </a:t>
            </a:r>
            <a:r>
              <a:rPr sz="1900" dirty="0" err="1"/>
              <a:t>territoire</a:t>
            </a:r>
            <a:r>
              <a:rPr sz="1900" dirty="0"/>
              <a:t> </a:t>
            </a:r>
            <a:r>
              <a:rPr sz="1900" dirty="0" err="1"/>
              <a:t>si</a:t>
            </a:r>
            <a:r>
              <a:rPr sz="1900" dirty="0"/>
              <a:t> </a:t>
            </a:r>
            <a:r>
              <a:rPr sz="1900" dirty="0" err="1"/>
              <a:t>elle</a:t>
            </a:r>
            <a:r>
              <a:rPr sz="1900" dirty="0"/>
              <a:t> se </a:t>
            </a:r>
            <a:r>
              <a:rPr sz="1900" dirty="0" err="1"/>
              <a:t>mariait</a:t>
            </a:r>
            <a:r>
              <a:rPr sz="1900" dirty="0"/>
              <a:t> avec un </a:t>
            </a:r>
            <a:r>
              <a:rPr sz="1900" dirty="0" err="1"/>
              <a:t>allochtone</a:t>
            </a:r>
            <a:r>
              <a:rPr sz="1900" dirty="0"/>
              <a:t>.</a:t>
            </a:r>
          </a:p>
          <a:p>
            <a:pPr marL="213359" indent="-213359" defTabSz="512063">
              <a:lnSpc>
                <a:spcPct val="110000"/>
              </a:lnSpc>
              <a:spcBef>
                <a:spcPts val="11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sz="1900" dirty="0"/>
              <a:t>De la </a:t>
            </a:r>
            <a:r>
              <a:rPr sz="1900" dirty="0" err="1"/>
              <a:t>même</a:t>
            </a:r>
            <a:r>
              <a:rPr sz="1900" dirty="0"/>
              <a:t> manière, </a:t>
            </a:r>
            <a:r>
              <a:rPr sz="1900" dirty="0" err="1"/>
              <a:t>une</a:t>
            </a:r>
            <a:r>
              <a:rPr sz="1900" dirty="0"/>
              <a:t> </a:t>
            </a:r>
            <a:r>
              <a:rPr sz="1900" dirty="0" err="1"/>
              <a:t>personne</a:t>
            </a:r>
            <a:r>
              <a:rPr sz="1900" dirty="0"/>
              <a:t> </a:t>
            </a:r>
            <a:r>
              <a:rPr sz="1900" dirty="0" err="1"/>
              <a:t>autochtone</a:t>
            </a:r>
            <a:r>
              <a:rPr sz="1900" dirty="0"/>
              <a:t> </a:t>
            </a:r>
            <a:r>
              <a:rPr sz="1900" dirty="0" err="1"/>
              <a:t>était</a:t>
            </a:r>
            <a:r>
              <a:rPr sz="1900" dirty="0"/>
              <a:t> </a:t>
            </a:r>
            <a:r>
              <a:rPr sz="1900" dirty="0" err="1"/>
              <a:t>dite</a:t>
            </a:r>
            <a:r>
              <a:rPr sz="1900" dirty="0"/>
              <a:t> « </a:t>
            </a:r>
            <a:r>
              <a:rPr sz="1900" dirty="0" err="1"/>
              <a:t>émancipée</a:t>
            </a:r>
            <a:r>
              <a:rPr sz="1900" dirty="0"/>
              <a:t> » et </a:t>
            </a:r>
            <a:r>
              <a:rPr sz="1900" dirty="0" err="1"/>
              <a:t>perdait</a:t>
            </a:r>
            <a:r>
              <a:rPr sz="1900" dirty="0"/>
              <a:t> son « </a:t>
            </a:r>
            <a:r>
              <a:rPr sz="1900" dirty="0" err="1"/>
              <a:t>statut</a:t>
            </a:r>
            <a:r>
              <a:rPr sz="1900" dirty="0"/>
              <a:t> </a:t>
            </a:r>
            <a:r>
              <a:rPr sz="1900" dirty="0" err="1"/>
              <a:t>d’Indien</a:t>
            </a:r>
            <a:r>
              <a:rPr sz="1900" dirty="0"/>
              <a:t> » </a:t>
            </a:r>
            <a:r>
              <a:rPr sz="1900" dirty="0" err="1"/>
              <a:t>si</a:t>
            </a:r>
            <a:r>
              <a:rPr sz="1900" dirty="0"/>
              <a:t> </a:t>
            </a:r>
            <a:r>
              <a:rPr sz="1900" dirty="0" err="1"/>
              <a:t>elle</a:t>
            </a:r>
            <a:r>
              <a:rPr sz="1900" dirty="0"/>
              <a:t> </a:t>
            </a:r>
            <a:r>
              <a:rPr sz="1900" dirty="0" err="1"/>
              <a:t>faisait</a:t>
            </a:r>
            <a:r>
              <a:rPr sz="1900" dirty="0"/>
              <a:t> des études </a:t>
            </a:r>
            <a:r>
              <a:rPr sz="1900" dirty="0" err="1"/>
              <a:t>supérieures</a:t>
            </a:r>
            <a:r>
              <a:rPr sz="1900" dirty="0"/>
              <a:t>, </a:t>
            </a:r>
            <a:br>
              <a:rPr sz="1900" dirty="0"/>
            </a:br>
            <a:r>
              <a:rPr sz="1900" dirty="0" err="1"/>
              <a:t>si</a:t>
            </a:r>
            <a:r>
              <a:rPr sz="1900" dirty="0"/>
              <a:t> </a:t>
            </a:r>
            <a:r>
              <a:rPr sz="1900" dirty="0" err="1"/>
              <a:t>elle</a:t>
            </a:r>
            <a:r>
              <a:rPr sz="1900" dirty="0"/>
              <a:t> </a:t>
            </a:r>
            <a:r>
              <a:rPr sz="1900" dirty="0" err="1"/>
              <a:t>entrait</a:t>
            </a:r>
            <a:r>
              <a:rPr sz="1900" dirty="0"/>
              <a:t> dans les </a:t>
            </a:r>
            <a:r>
              <a:rPr sz="1900" dirty="0" err="1"/>
              <a:t>ordres</a:t>
            </a:r>
            <a:r>
              <a:rPr sz="1900" dirty="0"/>
              <a:t> </a:t>
            </a:r>
            <a:r>
              <a:rPr sz="1900" dirty="0" err="1"/>
              <a:t>séculiers</a:t>
            </a:r>
            <a:r>
              <a:rPr sz="1900" dirty="0"/>
              <a:t>, </a:t>
            </a:r>
            <a:r>
              <a:rPr sz="1900" dirty="0" err="1"/>
              <a:t>si</a:t>
            </a:r>
            <a:r>
              <a:rPr sz="1900" dirty="0"/>
              <a:t> </a:t>
            </a:r>
            <a:r>
              <a:rPr sz="1900" dirty="0" err="1"/>
              <a:t>elle</a:t>
            </a:r>
            <a:r>
              <a:rPr sz="1900" dirty="0"/>
              <a:t> </a:t>
            </a:r>
            <a:r>
              <a:rPr sz="1900" dirty="0" err="1"/>
              <a:t>servait</a:t>
            </a:r>
            <a:r>
              <a:rPr sz="1900" dirty="0"/>
              <a:t> dans </a:t>
            </a:r>
            <a:r>
              <a:rPr sz="1900" dirty="0" err="1"/>
              <a:t>l’armée</a:t>
            </a:r>
            <a:r>
              <a:rPr sz="1900" dirty="0"/>
              <a:t>, </a:t>
            </a:r>
            <a:r>
              <a:rPr sz="1900" dirty="0" err="1"/>
              <a:t>si</a:t>
            </a:r>
            <a:r>
              <a:rPr sz="1900" dirty="0"/>
              <a:t> </a:t>
            </a:r>
            <a:r>
              <a:rPr sz="1900" dirty="0" err="1"/>
              <a:t>elle</a:t>
            </a:r>
            <a:r>
              <a:rPr sz="1900" dirty="0"/>
              <a:t> </a:t>
            </a:r>
            <a:r>
              <a:rPr sz="1900" dirty="0" err="1"/>
              <a:t>obtenait</a:t>
            </a:r>
            <a:r>
              <a:rPr sz="1900" dirty="0"/>
              <a:t> le droit de vote </a:t>
            </a:r>
            <a:r>
              <a:rPr sz="1900" dirty="0" err="1"/>
              <a:t>ou</a:t>
            </a:r>
            <a:r>
              <a:rPr sz="1900" dirty="0"/>
              <a:t> </a:t>
            </a:r>
            <a:r>
              <a:rPr sz="1900" dirty="0" err="1"/>
              <a:t>si</a:t>
            </a:r>
            <a:r>
              <a:rPr sz="1900" dirty="0"/>
              <a:t> </a:t>
            </a:r>
            <a:r>
              <a:rPr sz="1900" dirty="0" err="1"/>
              <a:t>elle</a:t>
            </a:r>
            <a:r>
              <a:rPr sz="1900" dirty="0"/>
              <a:t> </a:t>
            </a:r>
            <a:r>
              <a:rPr sz="1900" dirty="0" err="1"/>
              <a:t>était</a:t>
            </a:r>
            <a:r>
              <a:rPr sz="1900" dirty="0"/>
              <a:t> </a:t>
            </a:r>
            <a:r>
              <a:rPr sz="1900" dirty="0" err="1"/>
              <a:t>jugée</a:t>
            </a:r>
            <a:r>
              <a:rPr sz="1900" dirty="0"/>
              <a:t> </a:t>
            </a:r>
            <a:r>
              <a:rPr sz="1900" dirty="0" err="1"/>
              <a:t>suffisamment</a:t>
            </a:r>
            <a:r>
              <a:rPr sz="1900" dirty="0"/>
              <a:t> « </a:t>
            </a:r>
            <a:r>
              <a:rPr sz="1900" dirty="0" err="1"/>
              <a:t>civilisée</a:t>
            </a:r>
            <a:r>
              <a:rPr sz="1900" dirty="0"/>
              <a:t> ». </a:t>
            </a:r>
          </a:p>
          <a:p>
            <a:pPr marL="213359" indent="-213359" defTabSz="512063">
              <a:lnSpc>
                <a:spcPct val="110000"/>
              </a:lnSpc>
              <a:spcBef>
                <a:spcPts val="11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sz="1900" dirty="0"/>
              <a:t>Les Premiers </a:t>
            </a:r>
            <a:r>
              <a:rPr sz="1900" dirty="0" err="1"/>
              <a:t>Peuples</a:t>
            </a:r>
            <a:r>
              <a:rPr sz="1900" dirty="0"/>
              <a:t> </a:t>
            </a:r>
            <a:r>
              <a:rPr sz="1900" dirty="0" err="1"/>
              <a:t>furent</a:t>
            </a:r>
            <a:r>
              <a:rPr sz="1900" dirty="0"/>
              <a:t> </a:t>
            </a:r>
            <a:r>
              <a:rPr sz="1900" dirty="0" err="1"/>
              <a:t>également</a:t>
            </a:r>
            <a:r>
              <a:rPr sz="1900" dirty="0"/>
              <a:t> </a:t>
            </a:r>
            <a:r>
              <a:rPr sz="1900" dirty="0" err="1"/>
              <a:t>privés</a:t>
            </a:r>
            <a:r>
              <a:rPr sz="1900" dirty="0"/>
              <a:t> du droit de vote (</a:t>
            </a:r>
            <a:r>
              <a:rPr sz="1900" dirty="0" err="1"/>
              <a:t>jusqu’en</a:t>
            </a:r>
            <a:r>
              <a:rPr sz="1900" dirty="0"/>
              <a:t> 1960 pour les hommes, et 1969 pour les femmes).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3"/>
          <a:srcRect l="13744" r="11134"/>
          <a:stretch>
            <a:fillRect/>
          </a:stretch>
        </p:blipFill>
        <p:spPr>
          <a:xfrm>
            <a:off x="221493" y="1892728"/>
            <a:ext cx="5976961" cy="4773852"/>
          </a:xfrm>
          <a:prstGeom prst="rect">
            <a:avLst/>
          </a:prstGeom>
          <a:ln w="12700">
            <a:miter lim="400000"/>
          </a:ln>
        </p:spPr>
      </p:pic>
      <p:sp>
        <p:nvSpPr>
          <p:cNvPr id="267" name="Titre 1"/>
          <p:cNvSpPr txBox="1">
            <a:spLocks noGrp="1"/>
          </p:cNvSpPr>
          <p:nvPr>
            <p:ph type="title"/>
          </p:nvPr>
        </p:nvSpPr>
        <p:spPr>
          <a:xfrm>
            <a:off x="299927" y="58181"/>
            <a:ext cx="11871546" cy="1636296"/>
          </a:xfrm>
          <a:prstGeom prst="rect">
            <a:avLst/>
          </a:prstGeom>
        </p:spPr>
        <p:txBody>
          <a:bodyPr anchor="t"/>
          <a:lstStyle/>
          <a:p>
            <a:pPr defTabSz="630936">
              <a:lnSpc>
                <a:spcPct val="90000"/>
              </a:lnSpc>
              <a:defRPr sz="4968" spc="49"/>
            </a:pPr>
            <a:r>
              <a:t>Dépossession des terres, </a:t>
            </a:r>
            <a:br/>
            <a:r>
              <a:t>des territoires et des ressources </a:t>
            </a:r>
          </a:p>
        </p:txBody>
      </p:sp>
      <p:sp>
        <p:nvSpPr>
          <p:cNvPr id="268" name="Rectangle 31"/>
          <p:cNvSpPr/>
          <p:nvPr/>
        </p:nvSpPr>
        <p:spPr>
          <a:xfrm>
            <a:off x="16761" y="1709507"/>
            <a:ext cx="12160775" cy="68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69" name="Sous-titre 2"/>
          <p:cNvSpPr txBox="1"/>
          <p:nvPr/>
        </p:nvSpPr>
        <p:spPr>
          <a:xfrm>
            <a:off x="6096000" y="1892728"/>
            <a:ext cx="5875131" cy="4721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66700" indent="-266700">
              <a:lnSpc>
                <a:spcPct val="110000"/>
              </a:lnSpc>
              <a:spcBef>
                <a:spcPts val="2000"/>
              </a:spcBef>
              <a:buClr>
                <a:srgbClr val="FFCD00"/>
              </a:buClr>
              <a:buSzPct val="120000"/>
              <a:buFont typeface="Symbol"/>
              <a:buChar char="·"/>
              <a:defRPr>
                <a:solidFill>
                  <a:srgbClr val="FFFFFF"/>
                </a:solidFill>
                <a:latin typeface="Roboto Light"/>
                <a:ea typeface="Roboto Light"/>
                <a:cs typeface="Roboto Light"/>
                <a:sym typeface="Roboto Light"/>
              </a:defRPr>
            </a:pPr>
            <a:r>
              <a:rPr sz="2000" dirty="0"/>
              <a:t>Dans la </a:t>
            </a:r>
            <a:r>
              <a:rPr sz="2000" dirty="0" err="1"/>
              <a:t>loi</a:t>
            </a:r>
            <a:r>
              <a:rPr sz="2000" dirty="0"/>
              <a:t> </a:t>
            </a:r>
            <a:r>
              <a:rPr sz="2000" dirty="0" err="1"/>
              <a:t>constitutionnelle</a:t>
            </a:r>
            <a:r>
              <a:rPr sz="2000" dirty="0"/>
              <a:t>, les Premiers </a:t>
            </a:r>
            <a:r>
              <a:rPr sz="2000" dirty="0" err="1"/>
              <a:t>Peuples</a:t>
            </a:r>
            <a:r>
              <a:rPr sz="2000" dirty="0"/>
              <a:t> </a:t>
            </a:r>
            <a:r>
              <a:rPr sz="2000" dirty="0" err="1"/>
              <a:t>sont</a:t>
            </a:r>
            <a:r>
              <a:rPr sz="2000" dirty="0"/>
              <a:t> </a:t>
            </a:r>
            <a:r>
              <a:rPr sz="2000" dirty="0" err="1"/>
              <a:t>considérés</a:t>
            </a:r>
            <a:r>
              <a:rPr sz="2000" dirty="0"/>
              <a:t> </a:t>
            </a:r>
            <a:r>
              <a:rPr sz="2000" dirty="0" err="1"/>
              <a:t>comme</a:t>
            </a:r>
            <a:r>
              <a:rPr sz="2000" dirty="0"/>
              <a:t> des </a:t>
            </a:r>
            <a:r>
              <a:rPr sz="2000" dirty="0" err="1"/>
              <a:t>objets</a:t>
            </a:r>
            <a:r>
              <a:rPr sz="2000" dirty="0"/>
              <a:t> de </a:t>
            </a:r>
            <a:r>
              <a:rPr sz="2000" dirty="0" err="1"/>
              <a:t>compétences</a:t>
            </a:r>
            <a:r>
              <a:rPr sz="2000" dirty="0"/>
              <a:t> et non des </a:t>
            </a:r>
            <a:r>
              <a:rPr sz="2000" dirty="0" err="1"/>
              <a:t>peuples</a:t>
            </a:r>
            <a:r>
              <a:rPr sz="2000" dirty="0"/>
              <a:t> </a:t>
            </a:r>
            <a:r>
              <a:rPr sz="2000" dirty="0" err="1"/>
              <a:t>à</a:t>
            </a:r>
            <a:r>
              <a:rPr sz="2000" dirty="0"/>
              <a:t> part </a:t>
            </a:r>
            <a:r>
              <a:rPr sz="2000" dirty="0" err="1"/>
              <a:t>entière</a:t>
            </a:r>
            <a:r>
              <a:rPr sz="2000" dirty="0"/>
              <a:t>. </a:t>
            </a:r>
          </a:p>
          <a:p>
            <a:pPr marL="266700" indent="-266700">
              <a:lnSpc>
                <a:spcPct val="110000"/>
              </a:lnSpc>
              <a:spcBef>
                <a:spcPts val="2000"/>
              </a:spcBef>
              <a:buClr>
                <a:srgbClr val="FFCD00"/>
              </a:buClr>
              <a:buSzPct val="120000"/>
              <a:buFont typeface="Symbol"/>
              <a:buChar char="·"/>
              <a:defRPr>
                <a:solidFill>
                  <a:srgbClr val="FFFFFF"/>
                </a:solidFill>
                <a:latin typeface="Roboto Light"/>
                <a:ea typeface="Roboto Light"/>
                <a:cs typeface="Roboto Light"/>
                <a:sym typeface="Roboto Light"/>
              </a:defRPr>
            </a:pPr>
            <a:r>
              <a:rPr sz="2000" dirty="0" err="1"/>
              <a:t>En</a:t>
            </a:r>
            <a:r>
              <a:rPr sz="2000" dirty="0"/>
              <a:t> 1927, le </a:t>
            </a:r>
            <a:r>
              <a:rPr sz="2000" dirty="0" err="1"/>
              <a:t>gouvernement</a:t>
            </a:r>
            <a:r>
              <a:rPr sz="2000" dirty="0"/>
              <a:t> </a:t>
            </a:r>
            <a:r>
              <a:rPr sz="2000" dirty="0" err="1"/>
              <a:t>canadien</a:t>
            </a:r>
            <a:r>
              <a:rPr sz="2000" dirty="0"/>
              <a:t> </a:t>
            </a:r>
            <a:r>
              <a:rPr sz="2000" dirty="0" err="1"/>
              <a:t>modifia</a:t>
            </a:r>
            <a:r>
              <a:rPr sz="2000" dirty="0"/>
              <a:t> </a:t>
            </a:r>
            <a:br>
              <a:rPr sz="2000" dirty="0"/>
            </a:br>
            <a:r>
              <a:rPr sz="2000" dirty="0"/>
              <a:t>la </a:t>
            </a:r>
            <a:r>
              <a:rPr sz="2000" dirty="0" err="1"/>
              <a:t>Loi</a:t>
            </a:r>
            <a:r>
              <a:rPr sz="2000" dirty="0"/>
              <a:t> sur les </a:t>
            </a:r>
            <a:r>
              <a:rPr sz="2000" dirty="0" err="1"/>
              <a:t>Indiens</a:t>
            </a:r>
            <a:r>
              <a:rPr sz="2000" dirty="0"/>
              <a:t> (article 141) pour </a:t>
            </a:r>
            <a:r>
              <a:rPr sz="2000" dirty="0" err="1"/>
              <a:t>empêcher</a:t>
            </a:r>
            <a:r>
              <a:rPr sz="2000" dirty="0"/>
              <a:t> </a:t>
            </a:r>
            <a:br>
              <a:rPr sz="2000" dirty="0"/>
            </a:br>
            <a:r>
              <a:rPr sz="2000" dirty="0"/>
              <a:t>les </a:t>
            </a:r>
            <a:r>
              <a:rPr sz="2000" dirty="0" err="1"/>
              <a:t>membres</a:t>
            </a:r>
            <a:r>
              <a:rPr sz="2000" dirty="0"/>
              <a:t> des Premiers </a:t>
            </a:r>
            <a:r>
              <a:rPr sz="2000" dirty="0" err="1"/>
              <a:t>Peuples</a:t>
            </a:r>
            <a:r>
              <a:rPr sz="2000" dirty="0"/>
              <a:t> </a:t>
            </a:r>
            <a:r>
              <a:rPr sz="2000" dirty="0" err="1"/>
              <a:t>à</a:t>
            </a:r>
            <a:r>
              <a:rPr sz="2000" dirty="0"/>
              <a:t> </a:t>
            </a:r>
            <a:r>
              <a:rPr sz="2000" dirty="0" err="1"/>
              <a:t>recourir</a:t>
            </a:r>
            <a:r>
              <a:rPr sz="2000" dirty="0"/>
              <a:t> </a:t>
            </a:r>
            <a:br>
              <a:rPr sz="2000" dirty="0"/>
            </a:br>
            <a:r>
              <a:rPr sz="2000" dirty="0"/>
              <a:t>aux services </a:t>
            </a:r>
            <a:r>
              <a:rPr sz="2000" dirty="0" err="1"/>
              <a:t>d’un.e</a:t>
            </a:r>
            <a:r>
              <a:rPr sz="2000" dirty="0"/>
              <a:t> </a:t>
            </a:r>
            <a:r>
              <a:rPr sz="2000" dirty="0" err="1"/>
              <a:t>avocat.e</a:t>
            </a:r>
            <a:r>
              <a:rPr sz="2000" dirty="0"/>
              <a:t> et de </a:t>
            </a:r>
            <a:r>
              <a:rPr sz="2000" dirty="0" err="1"/>
              <a:t>présenter</a:t>
            </a:r>
            <a:r>
              <a:rPr sz="2000" dirty="0"/>
              <a:t> des revendications </a:t>
            </a:r>
            <a:r>
              <a:rPr sz="2000" dirty="0" err="1"/>
              <a:t>territoriales</a:t>
            </a:r>
            <a:r>
              <a:rPr sz="2000" dirty="0"/>
              <a:t> </a:t>
            </a:r>
            <a:r>
              <a:rPr sz="2000" dirty="0" err="1"/>
              <a:t>contre</a:t>
            </a:r>
            <a:r>
              <a:rPr sz="2000" dirty="0"/>
              <a:t> le </a:t>
            </a:r>
            <a:r>
              <a:rPr sz="2000" dirty="0" err="1"/>
              <a:t>gouvernement</a:t>
            </a:r>
            <a:r>
              <a:rPr sz="2000" dirty="0"/>
              <a:t> sans son </a:t>
            </a:r>
            <a:r>
              <a:rPr sz="2000" dirty="0" err="1"/>
              <a:t>autorisation</a:t>
            </a:r>
            <a:r>
              <a:rPr sz="2000" dirty="0"/>
              <a:t>. </a:t>
            </a:r>
            <a:r>
              <a:rPr sz="2000" dirty="0" err="1"/>
              <a:t>Cet</a:t>
            </a:r>
            <a:r>
              <a:rPr sz="2000" dirty="0"/>
              <a:t> article a </a:t>
            </a:r>
            <a:r>
              <a:rPr sz="2000" dirty="0" err="1"/>
              <a:t>été</a:t>
            </a:r>
            <a:r>
              <a:rPr sz="2000" dirty="0"/>
              <a:t> </a:t>
            </a:r>
            <a:r>
              <a:rPr sz="2000" dirty="0" err="1"/>
              <a:t>retiré</a:t>
            </a:r>
            <a:r>
              <a:rPr sz="2000" dirty="0"/>
              <a:t> </a:t>
            </a:r>
            <a:r>
              <a:rPr sz="2000" dirty="0" err="1"/>
              <a:t>en</a:t>
            </a:r>
            <a:r>
              <a:rPr sz="2000" dirty="0"/>
              <a:t> 1951. </a:t>
            </a:r>
            <a:r>
              <a:rPr sz="1400"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https://www.rcaanc-cirnac.gc.ca/fra/1426169199009/1529420750631</a:t>
            </a:r>
            <a:r>
              <a:rPr sz="1400" dirty="0">
                <a:solidFill>
                  <a:srgbClr val="FFFFFF"/>
                </a:solidFill>
              </a:rPr>
              <a:t> </a:t>
            </a:r>
            <a:endParaRPr sz="2000" dirty="0">
              <a:solidFill>
                <a:srgbClr val="FFFFFF"/>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Rectangle 77"/>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74" name="Image 7" descr="Image 7"/>
          <p:cNvPicPr>
            <a:picLocks noChangeAspect="1"/>
          </p:cNvPicPr>
          <p:nvPr/>
        </p:nvPicPr>
        <p:blipFill>
          <a:blip r:embed="rId3"/>
          <a:srcRect r="23000" b="9088"/>
          <a:stretch>
            <a:fillRect/>
          </a:stretch>
        </p:blipFill>
        <p:spPr>
          <a:xfrm>
            <a:off x="5825890" y="1819304"/>
            <a:ext cx="6369671" cy="5038696"/>
          </a:xfrm>
          <a:prstGeom prst="rect">
            <a:avLst/>
          </a:prstGeom>
          <a:ln w="12700">
            <a:miter lim="400000"/>
          </a:ln>
        </p:spPr>
      </p:pic>
      <p:sp>
        <p:nvSpPr>
          <p:cNvPr id="275" name="ZoneTexte 8"/>
          <p:cNvSpPr txBox="1"/>
          <p:nvPr/>
        </p:nvSpPr>
        <p:spPr>
          <a:xfrm>
            <a:off x="9584291" y="6657944"/>
            <a:ext cx="2607709" cy="18612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spcBef>
                <a:spcPts val="600"/>
              </a:spcBef>
              <a:defRPr sz="700">
                <a:solidFill>
                  <a:srgbClr val="FFFFFF"/>
                </a:solidFill>
              </a:defRPr>
            </a:pPr>
            <a:r>
              <a:rPr u="sng">
                <a:solidFill>
                  <a:srgbClr val="0563C1"/>
                </a:solidFill>
                <a:uFill>
                  <a:solidFill>
                    <a:srgbClr val="0563C1"/>
                  </a:solidFill>
                </a:uFill>
                <a:hlinkClick r:id="rId4"/>
              </a:rPr>
              <a:t>Cette photo</a:t>
            </a:r>
            <a:r>
              <a:t> par Auteur inconnu est soumise à la licence </a:t>
            </a:r>
            <a:r>
              <a:rPr u="sng">
                <a:solidFill>
                  <a:srgbClr val="0563C1"/>
                </a:solidFill>
                <a:uFill>
                  <a:solidFill>
                    <a:srgbClr val="0563C1"/>
                  </a:solidFill>
                </a:uFill>
                <a:hlinkClick r:id="rId5"/>
              </a:rPr>
              <a:t>CC BY-NC-ND</a:t>
            </a:r>
          </a:p>
        </p:txBody>
      </p:sp>
      <p:sp>
        <p:nvSpPr>
          <p:cNvPr id="276" name="Titre 1"/>
          <p:cNvSpPr txBox="1">
            <a:spLocks noGrp="1"/>
          </p:cNvSpPr>
          <p:nvPr>
            <p:ph type="title"/>
          </p:nvPr>
        </p:nvSpPr>
        <p:spPr>
          <a:xfrm>
            <a:off x="286735" y="68402"/>
            <a:ext cx="11567992" cy="1680706"/>
          </a:xfrm>
          <a:prstGeom prst="rect">
            <a:avLst/>
          </a:prstGeom>
        </p:spPr>
        <p:txBody>
          <a:bodyPr anchor="t"/>
          <a:lstStyle/>
          <a:p>
            <a:pPr defTabSz="612648">
              <a:lnSpc>
                <a:spcPct val="100000"/>
              </a:lnSpc>
              <a:spcBef>
                <a:spcPts val="0"/>
              </a:spcBef>
              <a:defRPr sz="4824" spc="48">
                <a:latin typeface="Volkhov-Regular"/>
                <a:ea typeface="Volkhov-Regular"/>
                <a:cs typeface="Volkhov-Regular"/>
                <a:sym typeface="Volkhov-Regular"/>
              </a:defRPr>
            </a:pPr>
            <a:r>
              <a:t>Dépossession des terres, </a:t>
            </a:r>
            <a:br/>
            <a:r>
              <a:t>des territoires et des ressources </a:t>
            </a:r>
          </a:p>
        </p:txBody>
      </p:sp>
      <p:sp>
        <p:nvSpPr>
          <p:cNvPr id="277" name="Rectangle 31"/>
          <p:cNvSpPr/>
          <p:nvPr/>
        </p:nvSpPr>
        <p:spPr>
          <a:xfrm>
            <a:off x="34152" y="1787693"/>
            <a:ext cx="12156804" cy="369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78" name="Sous-titre 2"/>
          <p:cNvSpPr txBox="1"/>
          <p:nvPr/>
        </p:nvSpPr>
        <p:spPr>
          <a:xfrm>
            <a:off x="259914" y="2170417"/>
            <a:ext cx="5472521" cy="4471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40029" indent="-240029" defTabSz="576072">
              <a:lnSpc>
                <a:spcPct val="110000"/>
              </a:lnSpc>
              <a:spcBef>
                <a:spcPts val="1200"/>
              </a:spcBef>
              <a:buClr>
                <a:srgbClr val="FFCD00"/>
              </a:buClr>
              <a:buSzPct val="120000"/>
              <a:buFont typeface="Symbol"/>
              <a:buChar char="·"/>
              <a:defRPr sz="2016">
                <a:solidFill>
                  <a:srgbClr val="FFFFFF"/>
                </a:solidFill>
                <a:latin typeface="Roboto Light"/>
                <a:ea typeface="Roboto Light"/>
                <a:cs typeface="Roboto Light"/>
                <a:sym typeface="Roboto Light"/>
              </a:defRPr>
            </a:pPr>
            <a:r>
              <a:t>Les Premiers Peuples furent victimes d’un vol de leurs terres. Lorsque ceux-ci cherchaient </a:t>
            </a:r>
            <a:br/>
            <a:r>
              <a:t>à résister, le gouvernement a criminalisé </a:t>
            </a:r>
            <a:br/>
            <a:r>
              <a:t>cette résistance.</a:t>
            </a:r>
          </a:p>
          <a:p>
            <a:pPr marL="240029" indent="-240029" defTabSz="576072">
              <a:lnSpc>
                <a:spcPct val="110000"/>
              </a:lnSpc>
              <a:spcBef>
                <a:spcPts val="1200"/>
              </a:spcBef>
              <a:buClr>
                <a:srgbClr val="FFCD00"/>
              </a:buClr>
              <a:buSzPct val="120000"/>
              <a:buFont typeface="Symbol"/>
              <a:buChar char="·"/>
              <a:defRPr sz="2016">
                <a:solidFill>
                  <a:srgbClr val="FFFFFF"/>
                </a:solidFill>
                <a:latin typeface="Roboto Light"/>
                <a:ea typeface="Roboto Light"/>
                <a:cs typeface="Roboto Light"/>
                <a:sym typeface="Roboto Light"/>
              </a:defRPr>
            </a:pPr>
            <a:r>
              <a:t>Il est donc certain que les lois coloniales ont modulé le rapport au territoire des Premiers Peuples, ce qui a eu un effet direct sur l’organisation de ceux-ci et sur leurs cultures. </a:t>
            </a:r>
          </a:p>
          <a:p>
            <a:pPr marL="240029" indent="-240029" defTabSz="576072">
              <a:lnSpc>
                <a:spcPct val="110000"/>
              </a:lnSpc>
              <a:spcBef>
                <a:spcPts val="1200"/>
              </a:spcBef>
              <a:buClr>
                <a:srgbClr val="FFCD00"/>
              </a:buClr>
              <a:buSzPct val="120000"/>
              <a:buFont typeface="Symbol"/>
              <a:buChar char="·"/>
              <a:defRPr sz="2016">
                <a:solidFill>
                  <a:srgbClr val="FFFFFF"/>
                </a:solidFill>
                <a:latin typeface="Roboto Light"/>
                <a:ea typeface="Roboto Light"/>
                <a:cs typeface="Roboto Light"/>
                <a:sym typeface="Roboto Light"/>
              </a:defRPr>
            </a:pPr>
            <a:r>
              <a:t>Les Premiers Peuples subissent encore ce genre de pratiques par l’intermédiaire de l’extractivisme non consenti.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82" name="Image 4" descr="Image 4"/>
          <p:cNvPicPr>
            <a:picLocks noChangeAspect="1"/>
          </p:cNvPicPr>
          <p:nvPr/>
        </p:nvPicPr>
        <p:blipFill>
          <a:blip r:embed="rId3">
            <a:alphaModFix amt="50000"/>
          </a:blip>
          <a:srcRect t="11298" r="1001" b="4745"/>
          <a:stretch>
            <a:fillRect/>
          </a:stretch>
        </p:blipFill>
        <p:spPr>
          <a:xfrm>
            <a:off x="0" y="-34727"/>
            <a:ext cx="12192003" cy="6927397"/>
          </a:xfrm>
          <a:prstGeom prst="rect">
            <a:avLst/>
          </a:prstGeom>
          <a:ln w="12700">
            <a:miter lim="400000"/>
          </a:ln>
        </p:spPr>
      </p:pic>
      <p:sp>
        <p:nvSpPr>
          <p:cNvPr id="283" name="Titre 1"/>
          <p:cNvSpPr txBox="1">
            <a:spLocks noGrp="1"/>
          </p:cNvSpPr>
          <p:nvPr>
            <p:ph type="title"/>
          </p:nvPr>
        </p:nvSpPr>
        <p:spPr>
          <a:xfrm>
            <a:off x="439135" y="322402"/>
            <a:ext cx="4548145" cy="3476818"/>
          </a:xfrm>
          <a:prstGeom prst="rect">
            <a:avLst/>
          </a:prstGeom>
        </p:spPr>
        <p:txBody>
          <a:bodyPr anchor="t"/>
          <a:lstStyle/>
          <a:p>
            <a:pPr defTabSz="530351">
              <a:lnSpc>
                <a:spcPct val="100000"/>
              </a:lnSpc>
              <a:defRPr sz="4176" spc="41">
                <a:solidFill>
                  <a:srgbClr val="FFFFFF"/>
                </a:solidFill>
                <a:latin typeface="Volkhov-Regular"/>
                <a:ea typeface="Volkhov-Regular"/>
                <a:cs typeface="Volkhov-Regular"/>
                <a:sym typeface="Volkhov-Regular"/>
              </a:defRPr>
            </a:pPr>
            <a:r>
              <a:t>Dépossession des terres, </a:t>
            </a:r>
            <a:br/>
            <a:r>
              <a:t>des territoires </a:t>
            </a:r>
            <a:br/>
            <a:r>
              <a:t>et des ressources </a:t>
            </a:r>
          </a:p>
        </p:txBody>
      </p:sp>
      <p:sp>
        <p:nvSpPr>
          <p:cNvPr id="284" name="Sous-titre 2"/>
          <p:cNvSpPr txBox="1"/>
          <p:nvPr/>
        </p:nvSpPr>
        <p:spPr>
          <a:xfrm>
            <a:off x="5195981" y="1190445"/>
            <a:ext cx="6781586" cy="5532373"/>
          </a:xfrm>
          <a:prstGeom prst="rect">
            <a:avLst/>
          </a:prstGeom>
          <a:ln w="12700">
            <a:miter lim="400000"/>
          </a:ln>
          <a:effectLst>
            <a:outerShdw blurRad="381000" dist="116835" rotWithShape="0">
              <a:srgbClr val="000000">
                <a:alpha val="7186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a:bodyPr>
          <a:lstStyle/>
          <a:p>
            <a:pPr marL="232410" indent="-232410" defTabSz="557784">
              <a:lnSpc>
                <a:spcPct val="110000"/>
              </a:lnSpc>
              <a:spcBef>
                <a:spcPts val="12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400" b="1" dirty="0">
                <a:solidFill>
                  <a:srgbClr val="FFFFFF"/>
                </a:solidFill>
              </a:rPr>
              <a:t>Les Premiers </a:t>
            </a:r>
            <a:r>
              <a:rPr sz="2400" b="1" dirty="0" err="1">
                <a:solidFill>
                  <a:srgbClr val="FFFFFF"/>
                </a:solidFill>
              </a:rPr>
              <a:t>Peuples</a:t>
            </a:r>
            <a:r>
              <a:rPr sz="2400" b="1" dirty="0">
                <a:solidFill>
                  <a:srgbClr val="FFFFFF"/>
                </a:solidFill>
              </a:rPr>
              <a:t> </a:t>
            </a:r>
            <a:r>
              <a:rPr sz="2400" b="1" dirty="0" err="1">
                <a:solidFill>
                  <a:srgbClr val="FFFFFF"/>
                </a:solidFill>
              </a:rPr>
              <a:t>ont</a:t>
            </a:r>
            <a:r>
              <a:rPr sz="2400" b="1" dirty="0">
                <a:solidFill>
                  <a:srgbClr val="FFFFFF"/>
                </a:solidFill>
              </a:rPr>
              <a:t> </a:t>
            </a:r>
            <a:r>
              <a:rPr sz="2400" b="1" dirty="0" err="1">
                <a:solidFill>
                  <a:srgbClr val="FFFFFF"/>
                </a:solidFill>
              </a:rPr>
              <a:t>aussi</a:t>
            </a:r>
            <a:r>
              <a:rPr sz="2400" b="1" dirty="0">
                <a:solidFill>
                  <a:srgbClr val="FFFFFF"/>
                </a:solidFill>
              </a:rPr>
              <a:t> </a:t>
            </a:r>
            <a:r>
              <a:rPr sz="2400" b="1" dirty="0" err="1">
                <a:solidFill>
                  <a:srgbClr val="FFFFFF"/>
                </a:solidFill>
              </a:rPr>
              <a:t>subi</a:t>
            </a:r>
            <a:r>
              <a:rPr sz="2400" b="1" dirty="0">
                <a:solidFill>
                  <a:srgbClr val="FFFFFF"/>
                </a:solidFill>
              </a:rPr>
              <a:t> des </a:t>
            </a:r>
            <a:r>
              <a:rPr sz="2400" b="1" dirty="0" err="1">
                <a:solidFill>
                  <a:srgbClr val="FFFFFF"/>
                </a:solidFill>
              </a:rPr>
              <a:t>processus</a:t>
            </a:r>
            <a:r>
              <a:rPr sz="2400" b="1" dirty="0">
                <a:solidFill>
                  <a:srgbClr val="FFFFFF"/>
                </a:solidFill>
              </a:rPr>
              <a:t> de </a:t>
            </a:r>
            <a:r>
              <a:rPr sz="2400" b="1" dirty="0" err="1">
                <a:solidFill>
                  <a:srgbClr val="FFFFFF"/>
                </a:solidFill>
              </a:rPr>
              <a:t>sédentarisation</a:t>
            </a:r>
            <a:r>
              <a:rPr sz="2400" b="1" dirty="0">
                <a:solidFill>
                  <a:srgbClr val="FFFFFF"/>
                </a:solidFill>
              </a:rPr>
              <a:t> </a:t>
            </a:r>
            <a:r>
              <a:rPr sz="2400" b="1" dirty="0" err="1">
                <a:solidFill>
                  <a:srgbClr val="FFFFFF"/>
                </a:solidFill>
              </a:rPr>
              <a:t>forcée</a:t>
            </a:r>
            <a:r>
              <a:rPr sz="2400" b="1" dirty="0">
                <a:solidFill>
                  <a:srgbClr val="FFFFFF"/>
                </a:solidFill>
              </a:rPr>
              <a:t> </a:t>
            </a:r>
            <a:r>
              <a:rPr sz="2400" b="1" dirty="0" err="1">
                <a:solidFill>
                  <a:srgbClr val="FFFFFF"/>
                </a:solidFill>
              </a:rPr>
              <a:t>comme</a:t>
            </a:r>
            <a:r>
              <a:rPr sz="2400" b="1" dirty="0">
                <a:solidFill>
                  <a:srgbClr val="FFFFFF"/>
                </a:solidFill>
              </a:rPr>
              <a:t> dans le </a:t>
            </a:r>
            <a:r>
              <a:rPr sz="2400" b="1" dirty="0" err="1">
                <a:solidFill>
                  <a:srgbClr val="FFFFFF"/>
                </a:solidFill>
              </a:rPr>
              <a:t>cas</a:t>
            </a:r>
            <a:r>
              <a:rPr sz="2400" b="1" dirty="0">
                <a:solidFill>
                  <a:srgbClr val="FFFFFF"/>
                </a:solidFill>
              </a:rPr>
              <a:t> de la </a:t>
            </a:r>
            <a:r>
              <a:rPr sz="2400" b="1" dirty="0" err="1">
                <a:solidFill>
                  <a:srgbClr val="FFFFFF"/>
                </a:solidFill>
              </a:rPr>
              <a:t>communauté</a:t>
            </a:r>
            <a:r>
              <a:rPr sz="2400" b="1" dirty="0">
                <a:solidFill>
                  <a:srgbClr val="FFFFFF"/>
                </a:solidFill>
              </a:rPr>
              <a:t> </a:t>
            </a:r>
            <a:r>
              <a:rPr sz="2400" b="1" dirty="0" err="1">
                <a:solidFill>
                  <a:srgbClr val="FFFFFF"/>
                </a:solidFill>
              </a:rPr>
              <a:t>inuk</a:t>
            </a:r>
            <a:r>
              <a:rPr sz="2400" b="1" dirty="0">
                <a:solidFill>
                  <a:srgbClr val="FFFFFF"/>
                </a:solidFill>
              </a:rPr>
              <a:t> des </a:t>
            </a:r>
            <a:r>
              <a:rPr sz="2400" b="1" dirty="0" err="1">
                <a:solidFill>
                  <a:srgbClr val="FFFFFF"/>
                </a:solidFill>
              </a:rPr>
              <a:t>Ahiarmiuts</a:t>
            </a:r>
            <a:r>
              <a:rPr sz="2400" b="1" dirty="0">
                <a:solidFill>
                  <a:srgbClr val="FFFFFF"/>
                </a:solidFill>
              </a:rPr>
              <a:t>. </a:t>
            </a:r>
            <a:r>
              <a:rPr sz="2400" b="1"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https://nouvelles.ulaval.ca/societe/la-sedentarisation-forcee-dun-peuple-9cdb4ad727127bf6a7f5016502e3942d</a:t>
            </a:r>
            <a:r>
              <a:rPr sz="2400" b="1" dirty="0">
                <a:solidFill>
                  <a:srgbClr val="FFFFFF"/>
                </a:solidFill>
              </a:rPr>
              <a:t> </a:t>
            </a:r>
          </a:p>
          <a:p>
            <a:pPr marL="232410" indent="-232410" defTabSz="557784">
              <a:lnSpc>
                <a:spcPct val="110000"/>
              </a:lnSpc>
              <a:spcBef>
                <a:spcPts val="12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400" b="1" dirty="0">
                <a:solidFill>
                  <a:srgbClr val="FFFFFF"/>
                </a:solidFill>
              </a:rPr>
              <a:t>Encore </a:t>
            </a:r>
            <a:r>
              <a:rPr sz="2400" b="1" dirty="0" err="1">
                <a:solidFill>
                  <a:srgbClr val="FFFFFF"/>
                </a:solidFill>
              </a:rPr>
              <a:t>aujourd’hui</a:t>
            </a:r>
            <a:r>
              <a:rPr sz="2400" b="1" dirty="0">
                <a:solidFill>
                  <a:srgbClr val="FFFFFF"/>
                </a:solidFill>
              </a:rPr>
              <a:t>, des compagnies (p. ex., des </a:t>
            </a:r>
            <a:r>
              <a:rPr sz="2400" b="1" dirty="0" err="1">
                <a:solidFill>
                  <a:srgbClr val="FFFFFF"/>
                </a:solidFill>
              </a:rPr>
              <a:t>secteurs</a:t>
            </a:r>
            <a:r>
              <a:rPr sz="2400" b="1" dirty="0">
                <a:solidFill>
                  <a:srgbClr val="FFFFFF"/>
                </a:solidFill>
              </a:rPr>
              <a:t> </a:t>
            </a:r>
            <a:r>
              <a:rPr sz="2400" b="1" dirty="0" err="1">
                <a:solidFill>
                  <a:srgbClr val="FFFFFF"/>
                </a:solidFill>
              </a:rPr>
              <a:t>minier</a:t>
            </a:r>
            <a:r>
              <a:rPr sz="2400" b="1" dirty="0">
                <a:solidFill>
                  <a:srgbClr val="FFFFFF"/>
                </a:solidFill>
              </a:rPr>
              <a:t>, </a:t>
            </a:r>
            <a:r>
              <a:rPr sz="2400" b="1" dirty="0" err="1">
                <a:solidFill>
                  <a:srgbClr val="FFFFFF"/>
                </a:solidFill>
              </a:rPr>
              <a:t>forestier</a:t>
            </a:r>
            <a:r>
              <a:rPr sz="2400" b="1" dirty="0">
                <a:solidFill>
                  <a:srgbClr val="FFFFFF"/>
                </a:solidFill>
              </a:rPr>
              <a:t> et </a:t>
            </a:r>
            <a:r>
              <a:rPr sz="2400" b="1" dirty="0" err="1">
                <a:solidFill>
                  <a:srgbClr val="FFFFFF"/>
                </a:solidFill>
              </a:rPr>
              <a:t>pétrolier</a:t>
            </a:r>
            <a:r>
              <a:rPr sz="2400" b="1" dirty="0">
                <a:solidFill>
                  <a:srgbClr val="FFFFFF"/>
                </a:solidFill>
              </a:rPr>
              <a:t>) </a:t>
            </a:r>
            <a:r>
              <a:rPr sz="2400" b="1" dirty="0" err="1">
                <a:solidFill>
                  <a:srgbClr val="FFFFFF"/>
                </a:solidFill>
              </a:rPr>
              <a:t>procèdent</a:t>
            </a:r>
            <a:r>
              <a:rPr sz="2400" b="1" dirty="0">
                <a:solidFill>
                  <a:srgbClr val="FFFFFF"/>
                </a:solidFill>
              </a:rPr>
              <a:t> </a:t>
            </a:r>
            <a:r>
              <a:rPr sz="2400" b="1" dirty="0" err="1">
                <a:solidFill>
                  <a:srgbClr val="FFFFFF"/>
                </a:solidFill>
              </a:rPr>
              <a:t>à</a:t>
            </a:r>
            <a:r>
              <a:rPr sz="2400" b="1" dirty="0">
                <a:solidFill>
                  <a:srgbClr val="FFFFFF"/>
                </a:solidFill>
              </a:rPr>
              <a:t> </a:t>
            </a:r>
            <a:r>
              <a:rPr sz="2400" b="1" dirty="0" err="1">
                <a:solidFill>
                  <a:srgbClr val="FFFFFF"/>
                </a:solidFill>
              </a:rPr>
              <a:t>l’extraction</a:t>
            </a:r>
            <a:r>
              <a:rPr sz="2400" b="1" dirty="0">
                <a:solidFill>
                  <a:srgbClr val="FFFFFF"/>
                </a:solidFill>
              </a:rPr>
              <a:t> des </a:t>
            </a:r>
            <a:r>
              <a:rPr sz="2400" b="1" dirty="0" err="1">
                <a:solidFill>
                  <a:srgbClr val="FFFFFF"/>
                </a:solidFill>
              </a:rPr>
              <a:t>ressources</a:t>
            </a:r>
            <a:r>
              <a:rPr sz="2400" b="1" dirty="0">
                <a:solidFill>
                  <a:srgbClr val="FFFFFF"/>
                </a:solidFill>
              </a:rPr>
              <a:t> </a:t>
            </a:r>
            <a:r>
              <a:rPr sz="2400" b="1" dirty="0" err="1">
                <a:solidFill>
                  <a:srgbClr val="FFFFFF"/>
                </a:solidFill>
              </a:rPr>
              <a:t>naturelles</a:t>
            </a:r>
            <a:r>
              <a:rPr sz="2400" b="1" dirty="0">
                <a:solidFill>
                  <a:srgbClr val="FFFFFF"/>
                </a:solidFill>
              </a:rPr>
              <a:t> </a:t>
            </a:r>
            <a:r>
              <a:rPr sz="2400" b="1" dirty="0" err="1">
                <a:solidFill>
                  <a:srgbClr val="FFFFFF"/>
                </a:solidFill>
              </a:rPr>
              <a:t>présentes</a:t>
            </a:r>
            <a:r>
              <a:rPr sz="2400" b="1" dirty="0">
                <a:solidFill>
                  <a:srgbClr val="FFFFFF"/>
                </a:solidFill>
              </a:rPr>
              <a:t> sur les </a:t>
            </a:r>
            <a:r>
              <a:rPr sz="2400" b="1" dirty="0" err="1">
                <a:solidFill>
                  <a:srgbClr val="FFFFFF"/>
                </a:solidFill>
              </a:rPr>
              <a:t>territoires</a:t>
            </a:r>
            <a:r>
              <a:rPr sz="2400" b="1" dirty="0">
                <a:solidFill>
                  <a:srgbClr val="FFFFFF"/>
                </a:solidFill>
              </a:rPr>
              <a:t> des Premiers </a:t>
            </a:r>
            <a:r>
              <a:rPr sz="2400" b="1" dirty="0" err="1">
                <a:solidFill>
                  <a:srgbClr val="FFFFFF"/>
                </a:solidFill>
              </a:rPr>
              <a:t>Peuples</a:t>
            </a:r>
            <a:r>
              <a:rPr sz="2400" b="1" dirty="0">
                <a:solidFill>
                  <a:srgbClr val="FFFFFF"/>
                </a:solidFill>
              </a:rPr>
              <a:t> et sur les </a:t>
            </a:r>
            <a:r>
              <a:rPr sz="2400" b="1" dirty="0" err="1">
                <a:solidFill>
                  <a:srgbClr val="FFFFFF"/>
                </a:solidFill>
              </a:rPr>
              <a:t>territoires</a:t>
            </a:r>
            <a:r>
              <a:rPr sz="2400" b="1" dirty="0">
                <a:solidFill>
                  <a:srgbClr val="FFFFFF"/>
                </a:solidFill>
              </a:rPr>
              <a:t> non </a:t>
            </a:r>
            <a:r>
              <a:rPr sz="2400" b="1" dirty="0" err="1">
                <a:solidFill>
                  <a:srgbClr val="FFFFFF"/>
                </a:solidFill>
              </a:rPr>
              <a:t>cédés</a:t>
            </a:r>
            <a:r>
              <a:rPr sz="2400" b="1" dirty="0">
                <a:solidFill>
                  <a:srgbClr val="FFFFFF"/>
                </a:solidFill>
              </a:rPr>
              <a:t>, sans </a:t>
            </a:r>
            <a:r>
              <a:rPr sz="2400" b="1" dirty="0" err="1">
                <a:solidFill>
                  <a:srgbClr val="FFFFFF"/>
                </a:solidFill>
              </a:rPr>
              <a:t>leur</a:t>
            </a:r>
            <a:r>
              <a:rPr sz="2400" b="1" dirty="0">
                <a:solidFill>
                  <a:srgbClr val="FFFFFF"/>
                </a:solidFill>
              </a:rPr>
              <a:t> </a:t>
            </a:r>
            <a:r>
              <a:rPr sz="2400" b="1" dirty="0" err="1">
                <a:solidFill>
                  <a:srgbClr val="FFFFFF"/>
                </a:solidFill>
              </a:rPr>
              <a:t>consentement</a:t>
            </a:r>
            <a:r>
              <a:rPr sz="2400" b="1" dirty="0">
                <a:solidFill>
                  <a:srgbClr val="FFFFFF"/>
                </a:solidFill>
              </a:rPr>
              <a:t>. </a:t>
            </a:r>
            <a:r>
              <a:rPr sz="2400" b="1" dirty="0" err="1">
                <a:solidFill>
                  <a:srgbClr val="FFFFFF"/>
                </a:solidFill>
              </a:rPr>
              <a:t>Pensons</a:t>
            </a:r>
            <a:r>
              <a:rPr sz="2400" b="1" dirty="0">
                <a:solidFill>
                  <a:srgbClr val="FFFFFF"/>
                </a:solidFill>
              </a:rPr>
              <a:t> </a:t>
            </a:r>
            <a:r>
              <a:rPr sz="2400" b="1" dirty="0" err="1">
                <a:solidFill>
                  <a:srgbClr val="FFFFFF"/>
                </a:solidFill>
              </a:rPr>
              <a:t>notamment</a:t>
            </a:r>
            <a:r>
              <a:rPr sz="2400" b="1" dirty="0">
                <a:solidFill>
                  <a:srgbClr val="FFFFFF"/>
                </a:solidFill>
              </a:rPr>
              <a:t> au </a:t>
            </a:r>
            <a:r>
              <a:rPr sz="2400" b="1" dirty="0" err="1">
                <a:solidFill>
                  <a:srgbClr val="FFFFFF"/>
                </a:solidFill>
              </a:rPr>
              <a:t>blocus</a:t>
            </a:r>
            <a:r>
              <a:rPr sz="2400" b="1" dirty="0">
                <a:solidFill>
                  <a:srgbClr val="FFFFFF"/>
                </a:solidFill>
              </a:rPr>
              <a:t> et aux manifestations </a:t>
            </a:r>
            <a:r>
              <a:rPr sz="2400" b="1" dirty="0" err="1">
                <a:solidFill>
                  <a:srgbClr val="FFFFFF"/>
                </a:solidFill>
              </a:rPr>
              <a:t>contre</a:t>
            </a:r>
            <a:r>
              <a:rPr sz="2400" b="1" dirty="0">
                <a:solidFill>
                  <a:srgbClr val="FFFFFF"/>
                </a:solidFill>
              </a:rPr>
              <a:t> le </a:t>
            </a:r>
            <a:r>
              <a:rPr sz="2400" b="1" dirty="0" err="1">
                <a:solidFill>
                  <a:srgbClr val="FFFFFF"/>
                </a:solidFill>
              </a:rPr>
              <a:t>gazoduc</a:t>
            </a:r>
            <a:r>
              <a:rPr sz="2400" b="1" dirty="0">
                <a:solidFill>
                  <a:srgbClr val="FFFFFF"/>
                </a:solidFill>
              </a:rPr>
              <a:t> Coastal GasLink sur le </a:t>
            </a:r>
            <a:r>
              <a:rPr sz="2400" b="1" dirty="0" err="1">
                <a:solidFill>
                  <a:srgbClr val="FFFFFF"/>
                </a:solidFill>
              </a:rPr>
              <a:t>territoire</a:t>
            </a:r>
            <a:r>
              <a:rPr sz="2400" b="1" dirty="0">
                <a:solidFill>
                  <a:srgbClr val="FFFFFF"/>
                </a:solidFill>
              </a:rPr>
              <a:t> de la nation </a:t>
            </a:r>
            <a:r>
              <a:rPr sz="2400" b="1" dirty="0" err="1">
                <a:solidFill>
                  <a:srgbClr val="FFFFFF"/>
                </a:solidFill>
              </a:rPr>
              <a:t>Wet’suwet’en</a:t>
            </a:r>
            <a:r>
              <a:rPr sz="2400" b="1" dirty="0"/>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Image 4" descr="Image 4">
            <a:extLst>
              <a:ext uri="{FF2B5EF4-FFF2-40B4-BE49-F238E27FC236}">
                <a16:creationId xmlns:a16="http://schemas.microsoft.com/office/drawing/2014/main" id="{1AAF6C5E-545C-46CE-87D1-180FC0D4FA95}"/>
              </a:ext>
            </a:extLst>
          </p:cNvPr>
          <p:cNvPicPr>
            <a:picLocks noChangeAspect="1"/>
          </p:cNvPicPr>
          <p:nvPr/>
        </p:nvPicPr>
        <p:blipFill>
          <a:blip r:embed="rId3">
            <a:alphaModFix amt="50000"/>
          </a:blip>
          <a:srcRect t="11298" r="1001" b="4745"/>
          <a:stretch>
            <a:fillRect/>
          </a:stretch>
        </p:blipFill>
        <p:spPr>
          <a:xfrm>
            <a:off x="-34155" y="-69397"/>
            <a:ext cx="12192003" cy="6927397"/>
          </a:xfrm>
          <a:prstGeom prst="rect">
            <a:avLst/>
          </a:prstGeom>
          <a:ln w="12700">
            <a:miter lim="400000"/>
          </a:ln>
        </p:spPr>
      </p:pic>
      <p:sp>
        <p:nvSpPr>
          <p:cNvPr id="288" name="Titre 1"/>
          <p:cNvSpPr txBox="1">
            <a:spLocks noGrp="1"/>
          </p:cNvSpPr>
          <p:nvPr>
            <p:ph type="title"/>
          </p:nvPr>
        </p:nvSpPr>
        <p:spPr>
          <a:xfrm>
            <a:off x="566217" y="68402"/>
            <a:ext cx="11288510" cy="1680706"/>
          </a:xfrm>
          <a:prstGeom prst="rect">
            <a:avLst/>
          </a:prstGeom>
        </p:spPr>
        <p:txBody>
          <a:bodyPr anchor="t"/>
          <a:lstStyle/>
          <a:p>
            <a:pPr defTabSz="576072">
              <a:lnSpc>
                <a:spcPct val="110000"/>
              </a:lnSpc>
              <a:defRPr sz="4536" spc="45">
                <a:solidFill>
                  <a:srgbClr val="FFFFFF"/>
                </a:solidFill>
                <a:latin typeface="Volkhov-Regular"/>
                <a:ea typeface="Volkhov-Regular"/>
                <a:cs typeface="Volkhov-Regular"/>
                <a:sym typeface="Volkhov-Regular"/>
              </a:defRPr>
            </a:pPr>
            <a:r>
              <a:rPr dirty="0" err="1"/>
              <a:t>Dépossession</a:t>
            </a:r>
            <a:r>
              <a:rPr dirty="0"/>
              <a:t> des </a:t>
            </a:r>
            <a:r>
              <a:rPr dirty="0" err="1"/>
              <a:t>terres</a:t>
            </a:r>
            <a:r>
              <a:rPr dirty="0"/>
              <a:t>, </a:t>
            </a:r>
            <a:br>
              <a:rPr dirty="0"/>
            </a:br>
            <a:r>
              <a:rPr dirty="0"/>
              <a:t>des </a:t>
            </a:r>
            <a:r>
              <a:rPr dirty="0" err="1"/>
              <a:t>territoires</a:t>
            </a:r>
            <a:r>
              <a:rPr dirty="0"/>
              <a:t> et des </a:t>
            </a:r>
            <a:r>
              <a:rPr dirty="0" err="1"/>
              <a:t>ressources</a:t>
            </a:r>
            <a:r>
              <a:rPr dirty="0"/>
              <a:t> </a:t>
            </a:r>
          </a:p>
        </p:txBody>
      </p:sp>
      <p:sp>
        <p:nvSpPr>
          <p:cNvPr id="289" name="Rectangle 31"/>
          <p:cNvSpPr/>
          <p:nvPr/>
        </p:nvSpPr>
        <p:spPr>
          <a:xfrm>
            <a:off x="34152" y="1787693"/>
            <a:ext cx="12156804" cy="3692"/>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90" name="Sous-titre 2"/>
          <p:cNvSpPr txBox="1"/>
          <p:nvPr/>
        </p:nvSpPr>
        <p:spPr>
          <a:xfrm>
            <a:off x="344581" y="2061024"/>
            <a:ext cx="11452300" cy="4556608"/>
          </a:xfrm>
          <a:prstGeom prst="rect">
            <a:avLst/>
          </a:prstGeom>
          <a:ln w="12700">
            <a:miter lim="400000"/>
          </a:ln>
          <a:effectLst>
            <a:outerShdw blurRad="381000" dist="116835" rotWithShape="0">
              <a:srgbClr val="000000">
                <a:alpha val="7186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marL="232410" indent="-232410" defTabSz="557784">
              <a:lnSpc>
                <a:spcPct val="120000"/>
              </a:lnSpc>
              <a:spcBef>
                <a:spcPts val="12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000" dirty="0"/>
              <a:t>Comme </a:t>
            </a:r>
            <a:r>
              <a:rPr sz="2000" dirty="0" err="1"/>
              <a:t>il</a:t>
            </a:r>
            <a:r>
              <a:rPr sz="2000" dirty="0"/>
              <a:t> </a:t>
            </a:r>
            <a:r>
              <a:rPr sz="2000" dirty="0" err="1"/>
              <a:t>est</a:t>
            </a:r>
            <a:r>
              <a:rPr sz="2000" dirty="0"/>
              <a:t> </a:t>
            </a:r>
            <a:r>
              <a:rPr sz="2000" dirty="0" err="1"/>
              <a:t>écrit</a:t>
            </a:r>
            <a:r>
              <a:rPr sz="2000" dirty="0"/>
              <a:t> dans </a:t>
            </a:r>
            <a:r>
              <a:rPr sz="2000" dirty="0" err="1"/>
              <a:t>Manifeste</a:t>
            </a:r>
            <a:r>
              <a:rPr sz="2000" dirty="0"/>
              <a:t> des Premiers </a:t>
            </a:r>
            <a:r>
              <a:rPr sz="2000" dirty="0" err="1"/>
              <a:t>Peuples</a:t>
            </a:r>
            <a:r>
              <a:rPr sz="2000" dirty="0"/>
              <a:t>, le rapport au </a:t>
            </a:r>
            <a:r>
              <a:rPr sz="2000" dirty="0" err="1"/>
              <a:t>territoire</a:t>
            </a:r>
            <a:r>
              <a:rPr sz="2000" dirty="0"/>
              <a:t> </a:t>
            </a:r>
            <a:r>
              <a:rPr sz="2000" dirty="0" err="1"/>
              <a:t>est</a:t>
            </a:r>
            <a:r>
              <a:rPr sz="2000" dirty="0"/>
              <a:t> le </a:t>
            </a:r>
            <a:r>
              <a:rPr sz="2000" dirty="0" err="1"/>
              <a:t>miroir</a:t>
            </a:r>
            <a:r>
              <a:rPr sz="2000" dirty="0"/>
              <a:t> du rapport aux </a:t>
            </a:r>
            <a:r>
              <a:rPr sz="2000" dirty="0" err="1"/>
              <a:t>autres</a:t>
            </a:r>
            <a:r>
              <a:rPr sz="2000" dirty="0"/>
              <a:t> </a:t>
            </a:r>
            <a:r>
              <a:rPr sz="2000" dirty="0" err="1"/>
              <a:t>humains</a:t>
            </a:r>
            <a:r>
              <a:rPr sz="2000" dirty="0"/>
              <a:t>.</a:t>
            </a:r>
          </a:p>
          <a:p>
            <a:pPr marL="232410" indent="-232410" defTabSz="557784">
              <a:lnSpc>
                <a:spcPct val="120000"/>
              </a:lnSpc>
              <a:spcBef>
                <a:spcPts val="12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000" dirty="0">
                <a:solidFill>
                  <a:srgbClr val="FFFFFF"/>
                </a:solidFill>
              </a:rPr>
              <a:t>« </a:t>
            </a:r>
            <a:r>
              <a:rPr sz="2000" dirty="0" err="1">
                <a:solidFill>
                  <a:srgbClr val="FFFFFF"/>
                </a:solidFill>
              </a:rPr>
              <a:t>Cette</a:t>
            </a:r>
            <a:r>
              <a:rPr sz="2000" dirty="0">
                <a:solidFill>
                  <a:srgbClr val="FFFFFF"/>
                </a:solidFill>
              </a:rPr>
              <a:t> </a:t>
            </a:r>
            <a:r>
              <a:rPr sz="2000" dirty="0" err="1">
                <a:solidFill>
                  <a:srgbClr val="FFFFFF"/>
                </a:solidFill>
              </a:rPr>
              <a:t>soif</a:t>
            </a:r>
            <a:r>
              <a:rPr sz="2000" dirty="0">
                <a:solidFill>
                  <a:srgbClr val="FFFFFF"/>
                </a:solidFill>
              </a:rPr>
              <a:t> de domination rend </a:t>
            </a:r>
            <a:r>
              <a:rPr sz="2000" dirty="0" err="1">
                <a:solidFill>
                  <a:srgbClr val="FFFFFF"/>
                </a:solidFill>
              </a:rPr>
              <a:t>aveugle</a:t>
            </a:r>
            <a:r>
              <a:rPr sz="2000" dirty="0">
                <a:solidFill>
                  <a:srgbClr val="FFFFFF"/>
                </a:solidFill>
              </a:rPr>
              <a:t>. Comment ne pas </a:t>
            </a:r>
            <a:r>
              <a:rPr sz="2000" dirty="0" err="1">
                <a:solidFill>
                  <a:srgbClr val="FFFFFF"/>
                </a:solidFill>
              </a:rPr>
              <a:t>voir</a:t>
            </a:r>
            <a:r>
              <a:rPr sz="2000" dirty="0">
                <a:solidFill>
                  <a:srgbClr val="FFFFFF"/>
                </a:solidFill>
              </a:rPr>
              <a:t> que par la spoliation </a:t>
            </a:r>
            <a:r>
              <a:rPr sz="2000" dirty="0" err="1">
                <a:solidFill>
                  <a:srgbClr val="FFFFFF"/>
                </a:solidFill>
              </a:rPr>
              <a:t>d’Assi</a:t>
            </a:r>
            <a:r>
              <a:rPr sz="2000" dirty="0">
                <a:solidFill>
                  <a:srgbClr val="FFFFFF"/>
                </a:solidFill>
              </a:rPr>
              <a:t> [</a:t>
            </a:r>
            <a:r>
              <a:rPr sz="2000" dirty="0" err="1">
                <a:solidFill>
                  <a:srgbClr val="FFFFFF"/>
                </a:solidFill>
              </a:rPr>
              <a:t>terme</a:t>
            </a:r>
            <a:r>
              <a:rPr sz="2000" dirty="0">
                <a:solidFill>
                  <a:srgbClr val="FFFFFF"/>
                </a:solidFill>
              </a:rPr>
              <a:t> Innu </a:t>
            </a:r>
            <a:r>
              <a:rPr sz="2000" dirty="0" err="1">
                <a:solidFill>
                  <a:srgbClr val="FFFFFF"/>
                </a:solidFill>
              </a:rPr>
              <a:t>signifiant</a:t>
            </a:r>
            <a:r>
              <a:rPr sz="2000" dirty="0">
                <a:solidFill>
                  <a:srgbClr val="FFFFFF"/>
                </a:solidFill>
              </a:rPr>
              <a:t> </a:t>
            </a:r>
            <a:r>
              <a:rPr sz="2000" dirty="0" err="1">
                <a:solidFill>
                  <a:srgbClr val="FFFFFF"/>
                </a:solidFill>
              </a:rPr>
              <a:t>Territoire</a:t>
            </a:r>
            <a:r>
              <a:rPr sz="2000" dirty="0">
                <a:solidFill>
                  <a:srgbClr val="FFFFFF"/>
                </a:solidFill>
              </a:rPr>
              <a:t>] et le </a:t>
            </a:r>
            <a:r>
              <a:rPr sz="2000" dirty="0" err="1">
                <a:solidFill>
                  <a:srgbClr val="FFFFFF"/>
                </a:solidFill>
              </a:rPr>
              <a:t>gaspillage</a:t>
            </a:r>
            <a:r>
              <a:rPr sz="2000" dirty="0">
                <a:solidFill>
                  <a:srgbClr val="FFFFFF"/>
                </a:solidFill>
              </a:rPr>
              <a:t> de </a:t>
            </a:r>
            <a:r>
              <a:rPr sz="2000" dirty="0" err="1">
                <a:solidFill>
                  <a:srgbClr val="FFFFFF"/>
                </a:solidFill>
              </a:rPr>
              <a:t>ses</a:t>
            </a:r>
            <a:r>
              <a:rPr sz="2000" dirty="0">
                <a:solidFill>
                  <a:srgbClr val="FFFFFF"/>
                </a:solidFill>
              </a:rPr>
              <a:t> richesses, </a:t>
            </a:r>
            <a:r>
              <a:rPr sz="2000" dirty="0" err="1">
                <a:solidFill>
                  <a:srgbClr val="FFFFFF"/>
                </a:solidFill>
              </a:rPr>
              <a:t>c’est</a:t>
            </a:r>
            <a:r>
              <a:rPr sz="2000" dirty="0">
                <a:solidFill>
                  <a:srgbClr val="FFFFFF"/>
                </a:solidFill>
              </a:rPr>
              <a:t> la </a:t>
            </a:r>
            <a:r>
              <a:rPr sz="2000" dirty="0" err="1">
                <a:solidFill>
                  <a:srgbClr val="FFFFFF"/>
                </a:solidFill>
              </a:rPr>
              <a:t>dignité</a:t>
            </a:r>
            <a:r>
              <a:rPr sz="2000" dirty="0">
                <a:solidFill>
                  <a:srgbClr val="FFFFFF"/>
                </a:solidFill>
              </a:rPr>
              <a:t> </a:t>
            </a:r>
            <a:r>
              <a:rPr sz="2000" dirty="0" err="1">
                <a:solidFill>
                  <a:srgbClr val="FFFFFF"/>
                </a:solidFill>
              </a:rPr>
              <a:t>humaine</a:t>
            </a:r>
            <a:r>
              <a:rPr sz="2000" dirty="0">
                <a:solidFill>
                  <a:srgbClr val="FFFFFF"/>
                </a:solidFill>
              </a:rPr>
              <a:t> de </a:t>
            </a:r>
            <a:r>
              <a:rPr sz="2000" dirty="0" err="1">
                <a:solidFill>
                  <a:srgbClr val="FFFFFF"/>
                </a:solidFill>
              </a:rPr>
              <a:t>tous</a:t>
            </a:r>
            <a:r>
              <a:rPr sz="2000" dirty="0">
                <a:solidFill>
                  <a:srgbClr val="FFFFFF"/>
                </a:solidFill>
              </a:rPr>
              <a:t> qui </a:t>
            </a:r>
            <a:r>
              <a:rPr sz="2000" dirty="0" err="1">
                <a:solidFill>
                  <a:srgbClr val="FFFFFF"/>
                </a:solidFill>
              </a:rPr>
              <a:t>est</a:t>
            </a:r>
            <a:r>
              <a:rPr sz="2000" dirty="0">
                <a:solidFill>
                  <a:srgbClr val="FFFFFF"/>
                </a:solidFill>
              </a:rPr>
              <a:t> </a:t>
            </a:r>
            <a:r>
              <a:rPr sz="2000" dirty="0" err="1">
                <a:solidFill>
                  <a:srgbClr val="FFFFFF"/>
                </a:solidFill>
              </a:rPr>
              <a:t>menacée</a:t>
            </a:r>
            <a:r>
              <a:rPr sz="2000" dirty="0">
                <a:solidFill>
                  <a:srgbClr val="FFFFFF"/>
                </a:solidFill>
              </a:rPr>
              <a:t>? Comment ne pas </a:t>
            </a:r>
            <a:r>
              <a:rPr sz="2000" dirty="0" err="1">
                <a:solidFill>
                  <a:srgbClr val="FFFFFF"/>
                </a:solidFill>
              </a:rPr>
              <a:t>voir</a:t>
            </a:r>
            <a:r>
              <a:rPr sz="2000" dirty="0">
                <a:solidFill>
                  <a:srgbClr val="FFFFFF"/>
                </a:solidFill>
              </a:rPr>
              <a:t> </a:t>
            </a:r>
            <a:r>
              <a:rPr sz="2000" dirty="0" err="1">
                <a:solidFill>
                  <a:srgbClr val="FFFFFF"/>
                </a:solidFill>
              </a:rPr>
              <a:t>qu’en</a:t>
            </a:r>
            <a:r>
              <a:rPr sz="2000" dirty="0">
                <a:solidFill>
                  <a:srgbClr val="FFFFFF"/>
                </a:solidFill>
              </a:rPr>
              <a:t> </a:t>
            </a:r>
            <a:r>
              <a:rPr sz="2000" dirty="0" err="1">
                <a:solidFill>
                  <a:srgbClr val="FFFFFF"/>
                </a:solidFill>
              </a:rPr>
              <a:t>rompant</a:t>
            </a:r>
            <a:r>
              <a:rPr sz="2000" dirty="0">
                <a:solidFill>
                  <a:srgbClr val="FFFFFF"/>
                </a:solidFill>
              </a:rPr>
              <a:t> </a:t>
            </a:r>
            <a:r>
              <a:rPr sz="2000" dirty="0" err="1">
                <a:solidFill>
                  <a:srgbClr val="FFFFFF"/>
                </a:solidFill>
              </a:rPr>
              <a:t>notre</a:t>
            </a:r>
            <a:r>
              <a:rPr sz="2000" dirty="0">
                <a:solidFill>
                  <a:srgbClr val="FFFFFF"/>
                </a:solidFill>
              </a:rPr>
              <a:t> lien avec </a:t>
            </a:r>
            <a:r>
              <a:rPr sz="2000" dirty="0" err="1">
                <a:solidFill>
                  <a:srgbClr val="FFFFFF"/>
                </a:solidFill>
              </a:rPr>
              <a:t>Assi</a:t>
            </a:r>
            <a:r>
              <a:rPr sz="2000" dirty="0">
                <a:solidFill>
                  <a:srgbClr val="FFFFFF"/>
                </a:solidFill>
              </a:rPr>
              <a:t>, </a:t>
            </a:r>
            <a:r>
              <a:rPr sz="2000" dirty="0" err="1">
                <a:solidFill>
                  <a:srgbClr val="FFFFFF"/>
                </a:solidFill>
              </a:rPr>
              <a:t>c’est</a:t>
            </a:r>
            <a:r>
              <a:rPr sz="2000" dirty="0">
                <a:solidFill>
                  <a:srgbClr val="FFFFFF"/>
                </a:solidFill>
              </a:rPr>
              <a:t> </a:t>
            </a:r>
            <a:r>
              <a:rPr sz="2000" dirty="0" err="1">
                <a:solidFill>
                  <a:srgbClr val="FFFFFF"/>
                </a:solidFill>
              </a:rPr>
              <a:t>également</a:t>
            </a:r>
            <a:r>
              <a:rPr sz="2000" dirty="0">
                <a:solidFill>
                  <a:srgbClr val="FFFFFF"/>
                </a:solidFill>
              </a:rPr>
              <a:t> </a:t>
            </a:r>
            <a:r>
              <a:rPr sz="2000" dirty="0" err="1">
                <a:solidFill>
                  <a:srgbClr val="FFFFFF"/>
                </a:solidFill>
              </a:rPr>
              <a:t>notre</a:t>
            </a:r>
            <a:r>
              <a:rPr sz="2000" dirty="0">
                <a:solidFill>
                  <a:srgbClr val="FFFFFF"/>
                </a:solidFill>
              </a:rPr>
              <a:t> lien avec </a:t>
            </a:r>
            <a:r>
              <a:rPr sz="2000" dirty="0" err="1">
                <a:solidFill>
                  <a:srgbClr val="FFFFFF"/>
                </a:solidFill>
              </a:rPr>
              <a:t>l’autre</a:t>
            </a:r>
            <a:r>
              <a:rPr sz="2000" dirty="0">
                <a:solidFill>
                  <a:srgbClr val="FFFFFF"/>
                </a:solidFill>
              </a:rPr>
              <a:t> que nous </a:t>
            </a:r>
            <a:r>
              <a:rPr sz="2000" dirty="0" err="1">
                <a:solidFill>
                  <a:srgbClr val="FFFFFF"/>
                </a:solidFill>
              </a:rPr>
              <a:t>mutilons</a:t>
            </a:r>
            <a:r>
              <a:rPr sz="2000" dirty="0">
                <a:solidFill>
                  <a:srgbClr val="FFFFFF"/>
                </a:solidFill>
              </a:rPr>
              <a:t>? Car les </a:t>
            </a:r>
            <a:r>
              <a:rPr sz="2000" dirty="0" err="1">
                <a:solidFill>
                  <a:srgbClr val="FFFFFF"/>
                </a:solidFill>
              </a:rPr>
              <a:t>lois</a:t>
            </a:r>
            <a:r>
              <a:rPr sz="2000" dirty="0">
                <a:solidFill>
                  <a:srgbClr val="FFFFFF"/>
                </a:solidFill>
              </a:rPr>
              <a:t> qui </a:t>
            </a:r>
            <a:r>
              <a:rPr sz="2000" dirty="0" err="1">
                <a:solidFill>
                  <a:srgbClr val="FFFFFF"/>
                </a:solidFill>
              </a:rPr>
              <a:t>émergent</a:t>
            </a:r>
            <a:r>
              <a:rPr sz="2000" dirty="0">
                <a:solidFill>
                  <a:srgbClr val="FFFFFF"/>
                </a:solidFill>
              </a:rPr>
              <a:t> de la </a:t>
            </a:r>
            <a:r>
              <a:rPr sz="2000" dirty="0" err="1">
                <a:solidFill>
                  <a:srgbClr val="FFFFFF"/>
                </a:solidFill>
              </a:rPr>
              <a:t>terre</a:t>
            </a:r>
            <a:r>
              <a:rPr sz="2000" dirty="0">
                <a:solidFill>
                  <a:srgbClr val="FFFFFF"/>
                </a:solidFill>
              </a:rPr>
              <a:t> nous </a:t>
            </a:r>
            <a:r>
              <a:rPr sz="2000" dirty="0" err="1">
                <a:solidFill>
                  <a:srgbClr val="FFFFFF"/>
                </a:solidFill>
              </a:rPr>
              <a:t>enseignent</a:t>
            </a:r>
            <a:r>
              <a:rPr sz="2000" dirty="0">
                <a:solidFill>
                  <a:srgbClr val="FFFFFF"/>
                </a:solidFill>
              </a:rPr>
              <a:t> </a:t>
            </a:r>
            <a:r>
              <a:rPr sz="2000" dirty="0" err="1">
                <a:solidFill>
                  <a:srgbClr val="FFFFFF"/>
                </a:solidFill>
              </a:rPr>
              <a:t>avant</a:t>
            </a:r>
            <a:r>
              <a:rPr sz="2000" dirty="0">
                <a:solidFill>
                  <a:srgbClr val="FFFFFF"/>
                </a:solidFill>
              </a:rPr>
              <a:t> tout le respect de </a:t>
            </a:r>
            <a:r>
              <a:rPr sz="2000" dirty="0" err="1">
                <a:solidFill>
                  <a:srgbClr val="FFFFFF"/>
                </a:solidFill>
              </a:rPr>
              <a:t>tous</a:t>
            </a:r>
            <a:r>
              <a:rPr sz="2000" dirty="0">
                <a:solidFill>
                  <a:srgbClr val="FFFFFF"/>
                </a:solidFill>
              </a:rPr>
              <a:t> les </a:t>
            </a:r>
            <a:r>
              <a:rPr sz="2000" dirty="0" err="1">
                <a:solidFill>
                  <a:srgbClr val="FFFFFF"/>
                </a:solidFill>
              </a:rPr>
              <a:t>êtres</a:t>
            </a:r>
            <a:r>
              <a:rPr sz="2000" dirty="0">
                <a:solidFill>
                  <a:srgbClr val="FFFFFF"/>
                </a:solidFill>
              </a:rPr>
              <a:t> qui </a:t>
            </a:r>
            <a:r>
              <a:rPr sz="2000" dirty="0" err="1">
                <a:solidFill>
                  <a:srgbClr val="FFFFFF"/>
                </a:solidFill>
              </a:rPr>
              <a:t>l’habitent</a:t>
            </a:r>
            <a:r>
              <a:rPr sz="2000" dirty="0">
                <a:solidFill>
                  <a:srgbClr val="FFFFFF"/>
                </a:solidFill>
              </a:rPr>
              <a:t>, de la vie qui </a:t>
            </a:r>
            <a:r>
              <a:rPr sz="2000" dirty="0" err="1">
                <a:solidFill>
                  <a:srgbClr val="FFFFFF"/>
                </a:solidFill>
              </a:rPr>
              <a:t>l’anime</a:t>
            </a:r>
            <a:r>
              <a:rPr sz="2000" dirty="0">
                <a:solidFill>
                  <a:srgbClr val="FFFFFF"/>
                </a:solidFill>
              </a:rPr>
              <a:t>, </a:t>
            </a:r>
            <a:r>
              <a:rPr sz="2000" dirty="0" err="1">
                <a:solidFill>
                  <a:srgbClr val="FFFFFF"/>
                </a:solidFill>
              </a:rPr>
              <a:t>qu’elle</a:t>
            </a:r>
            <a:r>
              <a:rPr sz="2000" dirty="0">
                <a:solidFill>
                  <a:srgbClr val="FFFFFF"/>
                </a:solidFill>
              </a:rPr>
              <a:t> </a:t>
            </a:r>
            <a:r>
              <a:rPr sz="2000" dirty="0" err="1">
                <a:solidFill>
                  <a:srgbClr val="FFFFFF"/>
                </a:solidFill>
              </a:rPr>
              <a:t>abrite</a:t>
            </a:r>
            <a:r>
              <a:rPr sz="2000" dirty="0">
                <a:solidFill>
                  <a:srgbClr val="FFFFFF"/>
                </a:solidFill>
              </a:rPr>
              <a:t>. </a:t>
            </a:r>
            <a:r>
              <a:rPr sz="2000" dirty="0" err="1">
                <a:solidFill>
                  <a:srgbClr val="FFFFFF"/>
                </a:solidFill>
              </a:rPr>
              <a:t>Elles</a:t>
            </a:r>
            <a:r>
              <a:rPr sz="2000" dirty="0">
                <a:solidFill>
                  <a:srgbClr val="FFFFFF"/>
                </a:solidFill>
              </a:rPr>
              <a:t> nous </a:t>
            </a:r>
            <a:r>
              <a:rPr sz="2000" dirty="0" err="1">
                <a:solidFill>
                  <a:srgbClr val="FFFFFF"/>
                </a:solidFill>
              </a:rPr>
              <a:t>enseignent</a:t>
            </a:r>
            <a:r>
              <a:rPr sz="2000" dirty="0">
                <a:solidFill>
                  <a:srgbClr val="FFFFFF"/>
                </a:solidFill>
              </a:rPr>
              <a:t> comment vivre sans </a:t>
            </a:r>
            <a:r>
              <a:rPr sz="2000" dirty="0" err="1">
                <a:solidFill>
                  <a:srgbClr val="FFFFFF"/>
                </a:solidFill>
              </a:rPr>
              <a:t>détruire</a:t>
            </a:r>
            <a:r>
              <a:rPr sz="2000" dirty="0">
                <a:solidFill>
                  <a:srgbClr val="FFFFFF"/>
                </a:solidFill>
              </a:rPr>
              <a:t> </a:t>
            </a:r>
            <a:r>
              <a:rPr sz="2000" dirty="0" err="1">
                <a:solidFill>
                  <a:srgbClr val="FFFFFF"/>
                </a:solidFill>
              </a:rPr>
              <a:t>ce</a:t>
            </a:r>
            <a:r>
              <a:rPr sz="2000" dirty="0">
                <a:solidFill>
                  <a:srgbClr val="FFFFFF"/>
                </a:solidFill>
              </a:rPr>
              <a:t> qui nous </a:t>
            </a:r>
            <a:r>
              <a:rPr sz="2000" dirty="0" err="1">
                <a:solidFill>
                  <a:srgbClr val="FFFFFF"/>
                </a:solidFill>
              </a:rPr>
              <a:t>entoure</a:t>
            </a:r>
            <a:r>
              <a:rPr sz="2000" dirty="0">
                <a:solidFill>
                  <a:srgbClr val="FFFFFF"/>
                </a:solidFill>
              </a:rPr>
              <a:t>, comment </a:t>
            </a:r>
            <a:r>
              <a:rPr sz="2000" dirty="0" err="1">
                <a:solidFill>
                  <a:srgbClr val="FFFFFF"/>
                </a:solidFill>
              </a:rPr>
              <a:t>préserver</a:t>
            </a:r>
            <a:r>
              <a:rPr sz="2000" dirty="0">
                <a:solidFill>
                  <a:srgbClr val="FFFFFF"/>
                </a:solidFill>
              </a:rPr>
              <a:t> </a:t>
            </a:r>
            <a:r>
              <a:rPr sz="2000" dirty="0" err="1">
                <a:solidFill>
                  <a:srgbClr val="FFFFFF"/>
                </a:solidFill>
              </a:rPr>
              <a:t>toutes</a:t>
            </a:r>
            <a:r>
              <a:rPr sz="2000" dirty="0">
                <a:solidFill>
                  <a:srgbClr val="FFFFFF"/>
                </a:solidFill>
              </a:rPr>
              <a:t> les </a:t>
            </a:r>
            <a:r>
              <a:rPr sz="2000" dirty="0" err="1">
                <a:solidFill>
                  <a:srgbClr val="FFFFFF"/>
                </a:solidFill>
              </a:rPr>
              <a:t>formes</a:t>
            </a:r>
            <a:r>
              <a:rPr sz="2000" dirty="0">
                <a:solidFill>
                  <a:srgbClr val="FFFFFF"/>
                </a:solidFill>
              </a:rPr>
              <a:t> de vie et continuer d’être </a:t>
            </a:r>
            <a:r>
              <a:rPr sz="2000" dirty="0" err="1">
                <a:solidFill>
                  <a:srgbClr val="FFFFFF"/>
                </a:solidFill>
              </a:rPr>
              <a:t>guidés</a:t>
            </a:r>
            <a:r>
              <a:rPr sz="2000" dirty="0">
                <a:solidFill>
                  <a:srgbClr val="FFFFFF"/>
                </a:solidFill>
              </a:rPr>
              <a:t> par </a:t>
            </a:r>
            <a:r>
              <a:rPr sz="2000" dirty="0" err="1">
                <a:solidFill>
                  <a:srgbClr val="FFFFFF"/>
                </a:solidFill>
              </a:rPr>
              <a:t>l’esprit</a:t>
            </a:r>
            <a:r>
              <a:rPr sz="2000" dirty="0">
                <a:solidFill>
                  <a:srgbClr val="FFFFFF"/>
                </a:solidFill>
              </a:rPr>
              <a:t> </a:t>
            </a:r>
            <a:r>
              <a:rPr sz="2000" dirty="0" err="1">
                <a:solidFill>
                  <a:srgbClr val="FFFFFF"/>
                </a:solidFill>
              </a:rPr>
              <a:t>protecteur</a:t>
            </a:r>
            <a:r>
              <a:rPr sz="2000" dirty="0">
                <a:solidFill>
                  <a:srgbClr val="FFFFFF"/>
                </a:solidFill>
              </a:rPr>
              <a:t> de </a:t>
            </a:r>
            <a:r>
              <a:rPr sz="2000" dirty="0" err="1">
                <a:solidFill>
                  <a:srgbClr val="FFFFFF"/>
                </a:solidFill>
              </a:rPr>
              <a:t>nos</a:t>
            </a:r>
            <a:r>
              <a:rPr sz="2000" dirty="0">
                <a:solidFill>
                  <a:srgbClr val="FFFFFF"/>
                </a:solidFill>
              </a:rPr>
              <a:t> </a:t>
            </a:r>
            <a:r>
              <a:rPr sz="2000" dirty="0" err="1">
                <a:solidFill>
                  <a:srgbClr val="FFFFFF"/>
                </a:solidFill>
              </a:rPr>
              <a:t>ancêtres</a:t>
            </a:r>
            <a:r>
              <a:rPr sz="2000" dirty="0">
                <a:solidFill>
                  <a:srgbClr val="FFFFFF"/>
                </a:solidFill>
              </a:rPr>
              <a:t>. </a:t>
            </a:r>
            <a:r>
              <a:rPr sz="2000" dirty="0" err="1">
                <a:solidFill>
                  <a:srgbClr val="FFFFFF"/>
                </a:solidFill>
              </a:rPr>
              <a:t>Ainsi</a:t>
            </a:r>
            <a:r>
              <a:rPr sz="2000" dirty="0">
                <a:solidFill>
                  <a:srgbClr val="FFFFFF"/>
                </a:solidFill>
              </a:rPr>
              <a:t>, </a:t>
            </a:r>
            <a:r>
              <a:rPr sz="2000" dirty="0" err="1">
                <a:solidFill>
                  <a:srgbClr val="FFFFFF"/>
                </a:solidFill>
              </a:rPr>
              <a:t>ces</a:t>
            </a:r>
            <a:r>
              <a:rPr sz="2000" dirty="0">
                <a:solidFill>
                  <a:srgbClr val="FFFFFF"/>
                </a:solidFill>
              </a:rPr>
              <a:t> </a:t>
            </a:r>
            <a:r>
              <a:rPr sz="2000" dirty="0" err="1">
                <a:solidFill>
                  <a:srgbClr val="FFFFFF"/>
                </a:solidFill>
              </a:rPr>
              <a:t>lois</a:t>
            </a:r>
            <a:r>
              <a:rPr sz="2000" dirty="0">
                <a:solidFill>
                  <a:srgbClr val="FFFFFF"/>
                </a:solidFill>
              </a:rPr>
              <a:t>, </a:t>
            </a:r>
            <a:r>
              <a:rPr sz="2000" dirty="0" err="1">
                <a:solidFill>
                  <a:srgbClr val="FFFFFF"/>
                </a:solidFill>
              </a:rPr>
              <a:t>lorsqu’elles</a:t>
            </a:r>
            <a:r>
              <a:rPr sz="2000" dirty="0">
                <a:solidFill>
                  <a:srgbClr val="FFFFFF"/>
                </a:solidFill>
              </a:rPr>
              <a:t> </a:t>
            </a:r>
            <a:r>
              <a:rPr sz="2000" dirty="0" err="1">
                <a:solidFill>
                  <a:srgbClr val="FFFFFF"/>
                </a:solidFill>
              </a:rPr>
              <a:t>sont</a:t>
            </a:r>
            <a:r>
              <a:rPr sz="2000" dirty="0">
                <a:solidFill>
                  <a:srgbClr val="FFFFFF"/>
                </a:solidFill>
              </a:rPr>
              <a:t> comprises et </a:t>
            </a:r>
            <a:r>
              <a:rPr sz="2000" dirty="0" err="1">
                <a:solidFill>
                  <a:srgbClr val="FFFFFF"/>
                </a:solidFill>
              </a:rPr>
              <a:t>appliquées</a:t>
            </a:r>
            <a:r>
              <a:rPr sz="2000" dirty="0">
                <a:solidFill>
                  <a:srgbClr val="FFFFFF"/>
                </a:solidFill>
              </a:rPr>
              <a:t>, </a:t>
            </a:r>
            <a:r>
              <a:rPr sz="2000" dirty="0" err="1">
                <a:solidFill>
                  <a:srgbClr val="FFFFFF"/>
                </a:solidFill>
              </a:rPr>
              <a:t>génèrent</a:t>
            </a:r>
            <a:r>
              <a:rPr sz="2000" dirty="0">
                <a:solidFill>
                  <a:srgbClr val="FFFFFF"/>
                </a:solidFill>
              </a:rPr>
              <a:t> de </a:t>
            </a:r>
            <a:r>
              <a:rPr sz="2000" dirty="0" err="1">
                <a:solidFill>
                  <a:srgbClr val="FFFFFF"/>
                </a:solidFill>
              </a:rPr>
              <a:t>l’entraide</a:t>
            </a:r>
            <a:r>
              <a:rPr sz="2000" dirty="0">
                <a:solidFill>
                  <a:srgbClr val="FFFFFF"/>
                </a:solidFill>
              </a:rPr>
              <a:t>, de </a:t>
            </a:r>
            <a:r>
              <a:rPr sz="2000" dirty="0" err="1">
                <a:solidFill>
                  <a:srgbClr val="FFFFFF"/>
                </a:solidFill>
              </a:rPr>
              <a:t>l’empathie</a:t>
            </a:r>
            <a:r>
              <a:rPr sz="2000" dirty="0">
                <a:solidFill>
                  <a:srgbClr val="FFFFFF"/>
                </a:solidFill>
              </a:rPr>
              <a:t> et de la </a:t>
            </a:r>
            <a:r>
              <a:rPr sz="2000" dirty="0" err="1">
                <a:solidFill>
                  <a:srgbClr val="FFFFFF"/>
                </a:solidFill>
              </a:rPr>
              <a:t>solidarité</a:t>
            </a:r>
            <a:r>
              <a:rPr sz="2000" dirty="0">
                <a:solidFill>
                  <a:srgbClr val="FFFFFF"/>
                </a:solidFill>
              </a:rPr>
              <a:t> avec </a:t>
            </a:r>
            <a:r>
              <a:rPr sz="2000" dirty="0" err="1">
                <a:solidFill>
                  <a:srgbClr val="FFFFFF"/>
                </a:solidFill>
              </a:rPr>
              <a:t>nos</a:t>
            </a:r>
            <a:r>
              <a:rPr sz="2000" dirty="0">
                <a:solidFill>
                  <a:srgbClr val="FFFFFF"/>
                </a:solidFill>
              </a:rPr>
              <a:t> </a:t>
            </a:r>
            <a:r>
              <a:rPr sz="2000" dirty="0" err="1">
                <a:solidFill>
                  <a:srgbClr val="FFFFFF"/>
                </a:solidFill>
              </a:rPr>
              <a:t>semblables</a:t>
            </a:r>
            <a:r>
              <a:rPr sz="2000" dirty="0">
                <a:solidFill>
                  <a:srgbClr val="FFFFFF"/>
                </a:solidFill>
              </a:rPr>
              <a:t> et les </a:t>
            </a:r>
            <a:r>
              <a:rPr sz="2000" dirty="0" err="1">
                <a:solidFill>
                  <a:srgbClr val="FFFFFF"/>
                </a:solidFill>
              </a:rPr>
              <a:t>autres</a:t>
            </a:r>
            <a:r>
              <a:rPr sz="2000" dirty="0">
                <a:solidFill>
                  <a:srgbClr val="FFFFFF"/>
                </a:solidFill>
              </a:rPr>
              <a:t> </a:t>
            </a:r>
            <a:r>
              <a:rPr sz="2000" dirty="0" err="1">
                <a:solidFill>
                  <a:srgbClr val="FFFFFF"/>
                </a:solidFill>
              </a:rPr>
              <a:t>espèces</a:t>
            </a:r>
            <a:r>
              <a:rPr sz="2000" dirty="0">
                <a:solidFill>
                  <a:srgbClr val="FFFFFF"/>
                </a:solidFill>
              </a:rPr>
              <a:t>. » </a:t>
            </a:r>
            <a:br>
              <a:rPr sz="2000" dirty="0">
                <a:solidFill>
                  <a:srgbClr val="FFFFFF"/>
                </a:solidFill>
              </a:rPr>
            </a:br>
            <a:r>
              <a:rPr sz="2000"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https://www.erudit.org/fr/revues/liberte/2018-n321-liberte04146/89400ac/</a:t>
            </a:r>
            <a:r>
              <a:rPr sz="2000" dirty="0">
                <a:solidFill>
                  <a:srgbClr val="FFFFFF"/>
                </a:solidFill>
              </a:rPr>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94" name="Picture 2" descr="Picture 2"/>
          <p:cNvPicPr>
            <a:picLocks noChangeAspect="1"/>
          </p:cNvPicPr>
          <p:nvPr/>
        </p:nvPicPr>
        <p:blipFill>
          <a:blip r:embed="rId3"/>
          <a:srcRect l="12570" t="12708" r="1939"/>
          <a:stretch>
            <a:fillRect/>
          </a:stretch>
        </p:blipFill>
        <p:spPr>
          <a:xfrm>
            <a:off x="3466" y="1079397"/>
            <a:ext cx="4244534" cy="5778606"/>
          </a:xfrm>
          <a:prstGeom prst="rect">
            <a:avLst/>
          </a:prstGeom>
          <a:ln w="12700">
            <a:miter lim="400000"/>
          </a:ln>
          <a:effectLst>
            <a:outerShdw blurRad="381000" dist="152400" dir="10800000" rotWithShape="0">
              <a:srgbClr val="000000">
                <a:alpha val="10000"/>
              </a:srgbClr>
            </a:outerShdw>
          </a:effectLst>
        </p:spPr>
      </p:pic>
      <p:sp>
        <p:nvSpPr>
          <p:cNvPr id="295" name="Titre 1"/>
          <p:cNvSpPr txBox="1">
            <a:spLocks noGrp="1"/>
          </p:cNvSpPr>
          <p:nvPr>
            <p:ph type="title"/>
          </p:nvPr>
        </p:nvSpPr>
        <p:spPr>
          <a:xfrm>
            <a:off x="296398" y="203868"/>
            <a:ext cx="11466316" cy="885859"/>
          </a:xfrm>
          <a:prstGeom prst="rect">
            <a:avLst/>
          </a:prstGeom>
        </p:spPr>
        <p:txBody>
          <a:bodyPr anchor="t"/>
          <a:lstStyle>
            <a:lvl1pPr defTabSz="429768">
              <a:lnSpc>
                <a:spcPct val="110000"/>
              </a:lnSpc>
              <a:defRPr sz="3384" spc="33">
                <a:solidFill>
                  <a:srgbClr val="FFFFFF"/>
                </a:solidFill>
                <a:latin typeface="Volkhov-Regular"/>
                <a:ea typeface="Volkhov-Regular"/>
                <a:cs typeface="Volkhov-Regular"/>
                <a:sym typeface="Volkhov-Regular"/>
              </a:defRPr>
            </a:lvl1pPr>
          </a:lstStyle>
          <a:p>
            <a:r>
              <a:t>Conséquences actuelles de ce vaste processus colonial</a:t>
            </a:r>
          </a:p>
        </p:txBody>
      </p:sp>
      <p:sp>
        <p:nvSpPr>
          <p:cNvPr id="296" name="Rectangle 31"/>
          <p:cNvSpPr/>
          <p:nvPr/>
        </p:nvSpPr>
        <p:spPr>
          <a:xfrm>
            <a:off x="45419" y="1044111"/>
            <a:ext cx="12147812" cy="173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297" name="Sous-titre 2"/>
          <p:cNvSpPr txBox="1"/>
          <p:nvPr/>
        </p:nvSpPr>
        <p:spPr>
          <a:xfrm>
            <a:off x="4392679" y="1138536"/>
            <a:ext cx="7510375" cy="55155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err="1"/>
              <a:t>Conflits</a:t>
            </a:r>
            <a:r>
              <a:rPr sz="1900" dirty="0"/>
              <a:t> </a:t>
            </a:r>
            <a:r>
              <a:rPr sz="1900" dirty="0" err="1"/>
              <a:t>territoriaux</a:t>
            </a:r>
            <a:r>
              <a:rPr sz="1900" dirty="0"/>
              <a:t> </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err="1"/>
              <a:t>Problèmes</a:t>
            </a:r>
            <a:r>
              <a:rPr sz="1900" dirty="0"/>
              <a:t> </a:t>
            </a:r>
            <a:r>
              <a:rPr sz="1900" dirty="0" err="1"/>
              <a:t>sociaux</a:t>
            </a:r>
            <a:r>
              <a:rPr sz="1900" dirty="0"/>
              <a:t> (</a:t>
            </a:r>
            <a:r>
              <a:rPr sz="1900" dirty="0" err="1"/>
              <a:t>dont</a:t>
            </a:r>
            <a:r>
              <a:rPr sz="1900" dirty="0"/>
              <a:t> </a:t>
            </a:r>
            <a:r>
              <a:rPr sz="1900" dirty="0" err="1"/>
              <a:t>notamment</a:t>
            </a:r>
            <a:r>
              <a:rPr sz="1900" dirty="0"/>
              <a:t> un haut </a:t>
            </a:r>
            <a:r>
              <a:rPr sz="1900" dirty="0" err="1"/>
              <a:t>taux</a:t>
            </a:r>
            <a:r>
              <a:rPr sz="1900" dirty="0"/>
              <a:t> de suicide). </a:t>
            </a:r>
            <a:br>
              <a:rPr sz="1900" dirty="0"/>
            </a:br>
            <a:r>
              <a:rPr sz="1900" dirty="0" err="1"/>
              <a:t>Voir</a:t>
            </a:r>
            <a:r>
              <a:rPr sz="1900" dirty="0"/>
              <a:t> le document Un Tibet au Canada, la mort </a:t>
            </a:r>
            <a:r>
              <a:rPr sz="1900" dirty="0" err="1"/>
              <a:t>programmée</a:t>
            </a:r>
            <a:r>
              <a:rPr sz="1900" dirty="0"/>
              <a:t> des Innu pour des </a:t>
            </a:r>
            <a:r>
              <a:rPr sz="1900" dirty="0" err="1"/>
              <a:t>exemples</a:t>
            </a:r>
            <a:r>
              <a:rPr sz="1900" dirty="0"/>
              <a:t> </a:t>
            </a:r>
            <a:r>
              <a:rPr sz="1900" dirty="0" err="1"/>
              <a:t>concrets</a:t>
            </a:r>
            <a:r>
              <a:rPr sz="1900" dirty="0"/>
              <a:t>. </a:t>
            </a:r>
            <a:r>
              <a:rPr sz="1900" u="sng" dirty="0">
                <a:solidFill>
                  <a:srgbClr val="0563C1"/>
                </a:solidFill>
                <a:uFill>
                  <a:solidFill>
                    <a:srgbClr val="0563C1"/>
                  </a:solidFill>
                </a:uFill>
                <a:hlinkClick r:id="rId4"/>
              </a:rPr>
              <a:t>https://assets.survivalinternational.org/static/files/related_material/52_226_361_innu_report.pdf</a:t>
            </a:r>
            <a:r>
              <a:rPr sz="1900" dirty="0"/>
              <a:t> </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err="1"/>
              <a:t>Traumatismes</a:t>
            </a:r>
            <a:r>
              <a:rPr sz="1900" dirty="0"/>
              <a:t> </a:t>
            </a:r>
            <a:r>
              <a:rPr sz="1900" dirty="0" err="1"/>
              <a:t>intergénérationnels</a:t>
            </a:r>
            <a:r>
              <a:rPr sz="1900" dirty="0"/>
              <a:t> </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a:t>Fracture </a:t>
            </a:r>
            <a:r>
              <a:rPr sz="1900" dirty="0" err="1"/>
              <a:t>générationnell</a:t>
            </a:r>
            <a:r>
              <a:rPr lang="fr-CA" sz="1900" dirty="0"/>
              <a:t>e et p</a:t>
            </a:r>
            <a:r>
              <a:rPr sz="1900" dirty="0" err="1"/>
              <a:t>erte</a:t>
            </a:r>
            <a:r>
              <a:rPr sz="1900" dirty="0"/>
              <a:t> des </a:t>
            </a:r>
            <a:r>
              <a:rPr sz="1900" dirty="0" err="1"/>
              <a:t>savoirs</a:t>
            </a:r>
            <a:r>
              <a:rPr sz="1900" dirty="0"/>
              <a:t> </a:t>
            </a:r>
            <a:r>
              <a:rPr sz="1900" dirty="0" err="1"/>
              <a:t>traditionnels</a:t>
            </a:r>
            <a:r>
              <a:rPr sz="1900" dirty="0"/>
              <a:t> et des </a:t>
            </a:r>
            <a:r>
              <a:rPr sz="1900" dirty="0" err="1"/>
              <a:t>langues</a:t>
            </a:r>
            <a:r>
              <a:rPr sz="1900" dirty="0"/>
              <a:t>.</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err="1"/>
              <a:t>Perte</a:t>
            </a:r>
            <a:r>
              <a:rPr sz="1900" dirty="0"/>
              <a:t> de </a:t>
            </a:r>
            <a:r>
              <a:rPr sz="1900" dirty="0" err="1"/>
              <a:t>confiance</a:t>
            </a:r>
            <a:r>
              <a:rPr sz="1900" dirty="0"/>
              <a:t> dans les institutions </a:t>
            </a:r>
            <a:br>
              <a:rPr sz="1900" dirty="0"/>
            </a:br>
            <a:r>
              <a:rPr sz="1900" dirty="0"/>
              <a:t>(écoles, </a:t>
            </a:r>
            <a:r>
              <a:rPr sz="1900" dirty="0" err="1"/>
              <a:t>système</a:t>
            </a:r>
            <a:r>
              <a:rPr sz="1900" dirty="0"/>
              <a:t> de </a:t>
            </a:r>
            <a:r>
              <a:rPr sz="1900" dirty="0" err="1"/>
              <a:t>santé</a:t>
            </a:r>
            <a:r>
              <a:rPr sz="1900" dirty="0"/>
              <a:t>, </a:t>
            </a:r>
            <a:r>
              <a:rPr sz="1900" dirty="0" err="1"/>
              <a:t>policiers</a:t>
            </a:r>
            <a:r>
              <a:rPr sz="1900" dirty="0"/>
              <a:t>)</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err="1"/>
              <a:t>Déficit</a:t>
            </a:r>
            <a:r>
              <a:rPr sz="1900" dirty="0"/>
              <a:t> de </a:t>
            </a:r>
            <a:r>
              <a:rPr sz="1900" dirty="0" err="1"/>
              <a:t>représentation</a:t>
            </a:r>
            <a:r>
              <a:rPr sz="1900" dirty="0"/>
              <a:t> (dans les </a:t>
            </a:r>
            <a:r>
              <a:rPr sz="1900" dirty="0" err="1"/>
              <a:t>médias</a:t>
            </a:r>
            <a:r>
              <a:rPr sz="1900" dirty="0"/>
              <a:t>, la culture et les institutions) </a:t>
            </a:r>
          </a:p>
          <a:p>
            <a:pPr marL="209931" indent="-209931" defTabSz="521208">
              <a:lnSpc>
                <a:spcPct val="110000"/>
              </a:lnSpc>
              <a:spcBef>
                <a:spcPts val="900"/>
              </a:spcBef>
              <a:buClr>
                <a:srgbClr val="FFCD00"/>
              </a:buClr>
              <a:buSzPct val="120000"/>
              <a:buFont typeface="Symbol"/>
              <a:buChar char="·"/>
              <a:defRPr sz="1824">
                <a:solidFill>
                  <a:srgbClr val="FFFFFF"/>
                </a:solidFill>
                <a:latin typeface="Roboto Light"/>
                <a:ea typeface="Roboto Light"/>
                <a:cs typeface="Roboto Light"/>
                <a:sym typeface="Roboto Light"/>
              </a:defRPr>
            </a:pPr>
            <a:r>
              <a:rPr sz="1900" dirty="0"/>
              <a:t>Conditions </a:t>
            </a:r>
            <a:r>
              <a:rPr sz="1900" dirty="0" err="1"/>
              <a:t>difficiles</a:t>
            </a:r>
            <a:r>
              <a:rPr sz="1900" dirty="0"/>
              <a:t> dans </a:t>
            </a:r>
            <a:r>
              <a:rPr sz="1900" dirty="0" err="1"/>
              <a:t>plusieurs</a:t>
            </a:r>
            <a:r>
              <a:rPr sz="1900" dirty="0"/>
              <a:t> </a:t>
            </a:r>
            <a:r>
              <a:rPr sz="1900" dirty="0" err="1"/>
              <a:t>réserves</a:t>
            </a:r>
            <a:r>
              <a:rPr sz="1900" dirty="0"/>
              <a:t> (pas </a:t>
            </a:r>
            <a:r>
              <a:rPr sz="1900" dirty="0" err="1"/>
              <a:t>d’eau</a:t>
            </a:r>
            <a:r>
              <a:rPr sz="1900" dirty="0"/>
              <a:t> courante </a:t>
            </a:r>
            <a:r>
              <a:rPr sz="1900" dirty="0" err="1"/>
              <a:t>ou</a:t>
            </a:r>
            <a:r>
              <a:rPr sz="1900" dirty="0"/>
              <a:t> </a:t>
            </a:r>
            <a:r>
              <a:rPr sz="1900" dirty="0" err="1"/>
              <a:t>d’électricité</a:t>
            </a:r>
            <a:r>
              <a:rPr sz="1900" dirty="0"/>
              <a:t>.) </a:t>
            </a:r>
            <a:r>
              <a:rPr sz="1900" u="sng" dirty="0">
                <a:solidFill>
                  <a:srgbClr val="0563C1"/>
                </a:solidFill>
                <a:uFill>
                  <a:solidFill>
                    <a:srgbClr val="0563C1"/>
                  </a:solidFill>
                </a:uFill>
                <a:hlinkClick r:id="rId5"/>
              </a:rPr>
              <a:t>https://www.youtube.com/watch?v=tL87b5npS2w</a:t>
            </a:r>
            <a:r>
              <a:rPr sz="1900" dirty="0"/>
              <a:t> </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Picture 2" descr="Picture 2"/>
          <p:cNvPicPr>
            <a:picLocks noChangeAspect="1"/>
          </p:cNvPicPr>
          <p:nvPr/>
        </p:nvPicPr>
        <p:blipFill>
          <a:blip r:embed="rId3">
            <a:alphaModFix amt="60078"/>
          </a:blip>
          <a:srcRect l="1882" t="17176" r="1882" b="1725"/>
          <a:stretch>
            <a:fillRect/>
          </a:stretch>
        </p:blipFill>
        <p:spPr>
          <a:xfrm>
            <a:off x="0" y="0"/>
            <a:ext cx="12191980" cy="6858000"/>
          </a:xfrm>
          <a:prstGeom prst="rect">
            <a:avLst/>
          </a:prstGeom>
          <a:ln w="12700">
            <a:miter lim="400000"/>
          </a:ln>
        </p:spPr>
      </p:pic>
      <p:sp>
        <p:nvSpPr>
          <p:cNvPr id="302" name="Titre 1"/>
          <p:cNvSpPr txBox="1">
            <a:spLocks noGrp="1"/>
          </p:cNvSpPr>
          <p:nvPr>
            <p:ph type="title"/>
          </p:nvPr>
        </p:nvSpPr>
        <p:spPr>
          <a:xfrm>
            <a:off x="284966" y="1823188"/>
            <a:ext cx="3976201" cy="2793199"/>
          </a:xfrm>
          <a:prstGeom prst="rect">
            <a:avLst/>
          </a:prstGeom>
        </p:spPr>
        <p:txBody>
          <a:bodyPr anchor="t"/>
          <a:lstStyle/>
          <a:p>
            <a:pPr algn="r" defTabSz="548640">
              <a:lnSpc>
                <a:spcPct val="100000"/>
              </a:lnSpc>
              <a:spcBef>
                <a:spcPts val="0"/>
              </a:spcBef>
              <a:defRPr sz="4320" spc="43">
                <a:latin typeface="Volkhov-Regular"/>
                <a:ea typeface="Volkhov-Regular"/>
                <a:cs typeface="Volkhov-Regular"/>
                <a:sym typeface="Volkhov-Regular"/>
              </a:defRPr>
            </a:pPr>
            <a:r>
              <a:t>La résistance</a:t>
            </a:r>
            <a:br/>
            <a:r>
              <a:t>des personnes autochtones</a:t>
            </a:r>
          </a:p>
        </p:txBody>
      </p:sp>
      <p:sp>
        <p:nvSpPr>
          <p:cNvPr id="303" name="Sous-titre 2"/>
          <p:cNvSpPr txBox="1"/>
          <p:nvPr/>
        </p:nvSpPr>
        <p:spPr>
          <a:xfrm>
            <a:off x="4538669" y="188535"/>
            <a:ext cx="7339754" cy="6062504"/>
          </a:xfrm>
          <a:prstGeom prst="rect">
            <a:avLst/>
          </a:prstGeom>
          <a:ln w="12700">
            <a:miter lim="400000"/>
          </a:ln>
          <a:effectLst>
            <a:outerShdw blurRad="3937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a:solidFill>
                  <a:srgbClr val="FFFFFF"/>
                </a:solidFill>
              </a:rPr>
              <a:t>Les </a:t>
            </a:r>
            <a:r>
              <a:rPr sz="1900" b="1" dirty="0" err="1">
                <a:solidFill>
                  <a:srgbClr val="FFFFFF"/>
                </a:solidFill>
              </a:rPr>
              <a:t>Autochtones</a:t>
            </a:r>
            <a:r>
              <a:rPr sz="1900" b="1" dirty="0">
                <a:solidFill>
                  <a:srgbClr val="FFFFFF"/>
                </a:solidFill>
              </a:rPr>
              <a:t> ne </a:t>
            </a:r>
            <a:r>
              <a:rPr sz="1900" b="1" dirty="0" err="1">
                <a:solidFill>
                  <a:srgbClr val="FFFFFF"/>
                </a:solidFill>
              </a:rPr>
              <a:t>sont</a:t>
            </a:r>
            <a:r>
              <a:rPr sz="1900" b="1" dirty="0">
                <a:solidFill>
                  <a:srgbClr val="FFFFFF"/>
                </a:solidFill>
              </a:rPr>
              <a:t> jamais </a:t>
            </a:r>
            <a:r>
              <a:rPr sz="1900" b="1" dirty="0" err="1">
                <a:solidFill>
                  <a:srgbClr val="FFFFFF"/>
                </a:solidFill>
              </a:rPr>
              <a:t>demeurées</a:t>
            </a:r>
            <a:r>
              <a:rPr sz="1900" b="1" dirty="0">
                <a:solidFill>
                  <a:srgbClr val="FFFFFF"/>
                </a:solidFill>
              </a:rPr>
              <a:t> passives </a:t>
            </a:r>
            <a:r>
              <a:rPr sz="1900" b="1" dirty="0" err="1">
                <a:solidFill>
                  <a:srgbClr val="FFFFFF"/>
                </a:solidFill>
              </a:rPr>
              <a:t>devant</a:t>
            </a:r>
            <a:r>
              <a:rPr sz="1900" b="1" dirty="0">
                <a:solidFill>
                  <a:srgbClr val="FFFFFF"/>
                </a:solidFill>
              </a:rPr>
              <a:t> la </a:t>
            </a:r>
            <a:r>
              <a:rPr sz="1900" b="1" dirty="0" err="1">
                <a:solidFill>
                  <a:srgbClr val="FFFFFF"/>
                </a:solidFill>
              </a:rPr>
              <a:t>colonisation</a:t>
            </a:r>
            <a:r>
              <a:rPr sz="1900" b="1" dirty="0">
                <a:solidFill>
                  <a:srgbClr val="FFFFFF"/>
                </a:solidFill>
              </a:rPr>
              <a:t>. Pour des </a:t>
            </a:r>
            <a:r>
              <a:rPr sz="1900" b="1" dirty="0" err="1">
                <a:solidFill>
                  <a:srgbClr val="FFFFFF"/>
                </a:solidFill>
              </a:rPr>
              <a:t>exemples</a:t>
            </a:r>
            <a:r>
              <a:rPr sz="1900" b="1" dirty="0">
                <a:solidFill>
                  <a:srgbClr val="FFFFFF"/>
                </a:solidFill>
              </a:rPr>
              <a:t> </a:t>
            </a:r>
            <a:r>
              <a:rPr sz="1900" b="1" dirty="0" err="1">
                <a:solidFill>
                  <a:srgbClr val="FFFFFF"/>
                </a:solidFill>
              </a:rPr>
              <a:t>concret</a:t>
            </a:r>
            <a:r>
              <a:rPr sz="1900" b="1" dirty="0">
                <a:solidFill>
                  <a:srgbClr val="FFFFFF"/>
                </a:solidFill>
              </a:rPr>
              <a:t>, </a:t>
            </a:r>
            <a:r>
              <a:rPr sz="1900" b="1" dirty="0" err="1">
                <a:solidFill>
                  <a:srgbClr val="FFFFFF"/>
                </a:solidFill>
              </a:rPr>
              <a:t>voir</a:t>
            </a:r>
            <a:r>
              <a:rPr sz="1900" b="1" dirty="0">
                <a:solidFill>
                  <a:srgbClr val="FFFFFF"/>
                </a:solidFill>
              </a:rPr>
              <a:t> le </a:t>
            </a:r>
            <a:r>
              <a:rPr sz="1900" b="1" dirty="0" err="1">
                <a:solidFill>
                  <a:srgbClr val="FFFFFF"/>
                </a:solidFill>
              </a:rPr>
              <a:t>documentaire</a:t>
            </a:r>
            <a:r>
              <a:rPr sz="1900" b="1" dirty="0">
                <a:solidFill>
                  <a:srgbClr val="FFFFFF"/>
                </a:solidFill>
              </a:rPr>
              <a:t> </a:t>
            </a:r>
            <a:r>
              <a:rPr sz="1900" b="1" dirty="0" err="1">
                <a:solidFill>
                  <a:srgbClr val="FFFFFF"/>
                </a:solidFill>
              </a:rPr>
              <a:t>suivant</a:t>
            </a:r>
            <a:r>
              <a:rPr sz="1900" b="1" dirty="0">
                <a:solidFill>
                  <a:srgbClr val="FFFFFF"/>
                </a:solidFill>
              </a:rPr>
              <a:t> :</a:t>
            </a:r>
            <a:br>
              <a:rPr sz="1900" b="1" dirty="0">
                <a:solidFill>
                  <a:srgbClr val="FFFFFF"/>
                </a:solidFill>
              </a:rPr>
            </a:br>
            <a:r>
              <a:rPr sz="1900" b="1"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https://www.onf.ca/film/kanehsatake_270_ans_resistance/</a:t>
            </a:r>
            <a:r>
              <a:rPr sz="1900" b="1" dirty="0">
                <a:solidFill>
                  <a:srgbClr val="FFFFFF"/>
                </a:solidFill>
              </a:rPr>
              <a:t> </a:t>
            </a:r>
          </a:p>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err="1">
                <a:solidFill>
                  <a:srgbClr val="FFFFFF"/>
                </a:solidFill>
              </a:rPr>
              <a:t>Voir</a:t>
            </a:r>
            <a:r>
              <a:rPr sz="1900" b="1" dirty="0">
                <a:solidFill>
                  <a:srgbClr val="FFFFFF"/>
                </a:solidFill>
              </a:rPr>
              <a:t> la </a:t>
            </a:r>
            <a:r>
              <a:rPr sz="1900" b="1" dirty="0" err="1">
                <a:solidFill>
                  <a:srgbClr val="FFFFFF"/>
                </a:solidFill>
              </a:rPr>
              <a:t>bande</a:t>
            </a:r>
            <a:r>
              <a:rPr sz="1900" b="1" dirty="0">
                <a:solidFill>
                  <a:srgbClr val="FFFFFF"/>
                </a:solidFill>
              </a:rPr>
              <a:t> </a:t>
            </a:r>
            <a:r>
              <a:rPr sz="1900" b="1" dirty="0" err="1">
                <a:solidFill>
                  <a:srgbClr val="FFFFFF"/>
                </a:solidFill>
              </a:rPr>
              <a:t>dessinée</a:t>
            </a:r>
            <a:r>
              <a:rPr sz="1900" b="1" dirty="0">
                <a:solidFill>
                  <a:srgbClr val="FFFFFF"/>
                </a:solidFill>
              </a:rPr>
              <a:t> </a:t>
            </a:r>
            <a:r>
              <a:rPr sz="1900" b="1" dirty="0" err="1">
                <a:solidFill>
                  <a:srgbClr val="FFFFFF"/>
                </a:solidFill>
              </a:rPr>
              <a:t>intitulée</a:t>
            </a:r>
            <a:r>
              <a:rPr sz="1900" b="1" dirty="0">
                <a:solidFill>
                  <a:srgbClr val="FFFFFF"/>
                </a:solidFill>
              </a:rPr>
              <a:t> 500 </a:t>
            </a:r>
            <a:r>
              <a:rPr sz="1900" b="1" dirty="0" err="1">
                <a:solidFill>
                  <a:srgbClr val="FFFFFF"/>
                </a:solidFill>
              </a:rPr>
              <a:t>ans</a:t>
            </a:r>
            <a:r>
              <a:rPr sz="1900" b="1" dirty="0">
                <a:solidFill>
                  <a:srgbClr val="FFFFFF"/>
                </a:solidFill>
              </a:rPr>
              <a:t> de résistance </a:t>
            </a:r>
            <a:r>
              <a:rPr sz="1900" b="1" dirty="0" err="1">
                <a:solidFill>
                  <a:srgbClr val="FFFFFF"/>
                </a:solidFill>
              </a:rPr>
              <a:t>autochtone</a:t>
            </a:r>
            <a:r>
              <a:rPr sz="1900" b="1" dirty="0">
                <a:solidFill>
                  <a:srgbClr val="FFFFFF"/>
                </a:solidFill>
              </a:rPr>
              <a:t>,</a:t>
            </a:r>
            <a:br>
              <a:rPr sz="1900" b="1" dirty="0">
                <a:solidFill>
                  <a:srgbClr val="FFFFFF"/>
                </a:solidFill>
              </a:rPr>
            </a:br>
            <a:r>
              <a:rPr sz="1900" b="1" dirty="0">
                <a:solidFill>
                  <a:srgbClr val="FFFFFF"/>
                </a:solidFill>
              </a:rPr>
              <a:t>de </a:t>
            </a:r>
            <a:r>
              <a:rPr sz="1900" b="1" dirty="0" err="1">
                <a:solidFill>
                  <a:srgbClr val="FFFFFF"/>
                </a:solidFill>
              </a:rPr>
              <a:t>Gord</a:t>
            </a:r>
            <a:r>
              <a:rPr sz="1900" b="1" dirty="0">
                <a:solidFill>
                  <a:srgbClr val="FFFFFF"/>
                </a:solidFill>
              </a:rPr>
              <a:t> Hill, pour </a:t>
            </a:r>
            <a:r>
              <a:rPr sz="1900" b="1" dirty="0" err="1">
                <a:solidFill>
                  <a:srgbClr val="FFFFFF"/>
                </a:solidFill>
              </a:rPr>
              <a:t>une</a:t>
            </a:r>
            <a:r>
              <a:rPr sz="1900" b="1" dirty="0">
                <a:solidFill>
                  <a:srgbClr val="FFFFFF"/>
                </a:solidFill>
              </a:rPr>
              <a:t> vision </a:t>
            </a:r>
            <a:r>
              <a:rPr sz="1900" b="1" dirty="0" err="1">
                <a:solidFill>
                  <a:srgbClr val="FFFFFF"/>
                </a:solidFill>
              </a:rPr>
              <a:t>globale</a:t>
            </a:r>
            <a:r>
              <a:rPr sz="1900" b="1" dirty="0">
                <a:solidFill>
                  <a:srgbClr val="FFFFFF"/>
                </a:solidFill>
              </a:rPr>
              <a:t> des </a:t>
            </a:r>
            <a:r>
              <a:rPr sz="1900" b="1" dirty="0" err="1">
                <a:solidFill>
                  <a:srgbClr val="FFFFFF"/>
                </a:solidFill>
              </a:rPr>
              <a:t>luttes</a:t>
            </a:r>
            <a:r>
              <a:rPr sz="1900" b="1" dirty="0">
                <a:solidFill>
                  <a:srgbClr val="FFFFFF"/>
                </a:solidFill>
              </a:rPr>
              <a:t>. </a:t>
            </a:r>
          </a:p>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a:solidFill>
                  <a:srgbClr val="FFFFFF"/>
                </a:solidFill>
              </a:rPr>
              <a:t>Au </a:t>
            </a:r>
            <a:r>
              <a:rPr sz="1900" b="1" dirty="0" err="1">
                <a:solidFill>
                  <a:srgbClr val="FFFFFF"/>
                </a:solidFill>
              </a:rPr>
              <a:t>sujet</a:t>
            </a:r>
            <a:r>
              <a:rPr sz="1900" b="1" dirty="0">
                <a:solidFill>
                  <a:srgbClr val="FFFFFF"/>
                </a:solidFill>
              </a:rPr>
              <a:t> de la </a:t>
            </a:r>
            <a:r>
              <a:rPr sz="1900" b="1" dirty="0" err="1">
                <a:solidFill>
                  <a:srgbClr val="FFFFFF"/>
                </a:solidFill>
              </a:rPr>
              <a:t>crise</a:t>
            </a:r>
            <a:r>
              <a:rPr sz="1900" b="1" dirty="0">
                <a:solidFill>
                  <a:srgbClr val="FFFFFF"/>
                </a:solidFill>
              </a:rPr>
              <a:t> </a:t>
            </a:r>
            <a:r>
              <a:rPr sz="1900" b="1" dirty="0" err="1">
                <a:solidFill>
                  <a:srgbClr val="FFFFFF"/>
                </a:solidFill>
              </a:rPr>
              <a:t>d’Oka</a:t>
            </a:r>
            <a:r>
              <a:rPr sz="1900" b="1" dirty="0">
                <a:solidFill>
                  <a:srgbClr val="FFFFFF"/>
                </a:solidFill>
              </a:rPr>
              <a:t> (1990), </a:t>
            </a:r>
            <a:r>
              <a:rPr sz="1900" b="1" dirty="0" err="1">
                <a:solidFill>
                  <a:srgbClr val="FFFFFF"/>
                </a:solidFill>
              </a:rPr>
              <a:t>voir</a:t>
            </a:r>
            <a:r>
              <a:rPr sz="1900" b="1" dirty="0">
                <a:solidFill>
                  <a:srgbClr val="FFFFFF"/>
                </a:solidFill>
              </a:rPr>
              <a:t> la </a:t>
            </a:r>
            <a:r>
              <a:rPr sz="1900" b="1" dirty="0" err="1">
                <a:solidFill>
                  <a:srgbClr val="FFFFFF"/>
                </a:solidFill>
              </a:rPr>
              <a:t>vidéo</a:t>
            </a:r>
            <a:r>
              <a:rPr sz="1900" b="1" dirty="0">
                <a:solidFill>
                  <a:srgbClr val="FFFFFF"/>
                </a:solidFill>
              </a:rPr>
              <a:t> </a:t>
            </a:r>
            <a:r>
              <a:rPr sz="1900" b="1" dirty="0" err="1">
                <a:solidFill>
                  <a:srgbClr val="FFFFFF"/>
                </a:solidFill>
              </a:rPr>
              <a:t>suivante</a:t>
            </a:r>
            <a:r>
              <a:rPr sz="1900" b="1" dirty="0">
                <a:solidFill>
                  <a:srgbClr val="FFFFFF"/>
                </a:solidFill>
              </a:rPr>
              <a:t> : </a:t>
            </a:r>
            <a:br>
              <a:rPr sz="1900" b="1" dirty="0">
                <a:solidFill>
                  <a:srgbClr val="FFFFFF"/>
                </a:solidFill>
              </a:rPr>
            </a:br>
            <a:r>
              <a:rPr sz="1900" b="1"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https://www.youtube.com/watch?v=-miehOrsndA</a:t>
            </a:r>
            <a:r>
              <a:rPr sz="1900" b="1" dirty="0">
                <a:solidFill>
                  <a:srgbClr val="FFFFFF"/>
                </a:solidFill>
              </a:rPr>
              <a:t> </a:t>
            </a:r>
          </a:p>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a:solidFill>
                  <a:srgbClr val="FFFFFF"/>
                </a:solidFill>
              </a:rPr>
              <a:t>Au </a:t>
            </a:r>
            <a:r>
              <a:rPr sz="1900" b="1" dirty="0" err="1">
                <a:solidFill>
                  <a:srgbClr val="FFFFFF"/>
                </a:solidFill>
              </a:rPr>
              <a:t>sujet</a:t>
            </a:r>
            <a:r>
              <a:rPr sz="1900" b="1" dirty="0">
                <a:solidFill>
                  <a:srgbClr val="FFFFFF"/>
                </a:solidFill>
              </a:rPr>
              <a:t> de la Guerre du </a:t>
            </a:r>
            <a:r>
              <a:rPr sz="1900" b="1" dirty="0" err="1">
                <a:solidFill>
                  <a:srgbClr val="FFFFFF"/>
                </a:solidFill>
              </a:rPr>
              <a:t>saumon</a:t>
            </a:r>
            <a:r>
              <a:rPr sz="1900" b="1" dirty="0">
                <a:solidFill>
                  <a:srgbClr val="FFFFFF"/>
                </a:solidFill>
              </a:rPr>
              <a:t> (1981-1982), </a:t>
            </a:r>
            <a:r>
              <a:rPr sz="1900" b="1" dirty="0" err="1">
                <a:solidFill>
                  <a:srgbClr val="FFFFFF"/>
                </a:solidFill>
              </a:rPr>
              <a:t>voir</a:t>
            </a:r>
            <a:r>
              <a:rPr sz="1900" b="1" dirty="0">
                <a:solidFill>
                  <a:srgbClr val="FFFFFF"/>
                </a:solidFill>
              </a:rPr>
              <a:t> la </a:t>
            </a:r>
            <a:r>
              <a:rPr sz="1900" b="1" dirty="0" err="1">
                <a:solidFill>
                  <a:srgbClr val="FFFFFF"/>
                </a:solidFill>
              </a:rPr>
              <a:t>vidéo</a:t>
            </a:r>
            <a:r>
              <a:rPr sz="1900" b="1" dirty="0">
                <a:solidFill>
                  <a:srgbClr val="FFFFFF"/>
                </a:solidFill>
              </a:rPr>
              <a:t> </a:t>
            </a:r>
            <a:r>
              <a:rPr sz="1900" b="1" dirty="0" err="1">
                <a:solidFill>
                  <a:srgbClr val="FFFFFF"/>
                </a:solidFill>
              </a:rPr>
              <a:t>suivante</a:t>
            </a:r>
            <a:r>
              <a:rPr sz="1900" b="1" dirty="0">
                <a:solidFill>
                  <a:srgbClr val="FFFFFF"/>
                </a:solidFill>
              </a:rPr>
              <a:t> : </a:t>
            </a:r>
            <a:r>
              <a:rPr sz="1900" b="1" u="sng" dirty="0">
                <a:solidFill>
                  <a:srgbClr val="FFFFFF"/>
                </a:solidFill>
                <a:uFill>
                  <a:solidFill>
                    <a:srgbClr val="0563C1"/>
                  </a:solidFill>
                </a:uFill>
                <a:hlinkClick r:id="rId6">
                  <a:extLst>
                    <a:ext uri="{A12FA001-AC4F-418D-AE19-62706E023703}">
                      <ahyp:hlinkClr xmlns:ahyp="http://schemas.microsoft.com/office/drawing/2018/hyperlinkcolor" val="tx"/>
                    </a:ext>
                  </a:extLst>
                </a:hlinkClick>
              </a:rPr>
              <a:t>https://www.youtube.com/watch?v=7Y-tr85BEPk</a:t>
            </a:r>
            <a:r>
              <a:rPr sz="1900" b="1" dirty="0">
                <a:solidFill>
                  <a:srgbClr val="FFFFFF"/>
                </a:solidFill>
              </a:rPr>
              <a:t>  </a:t>
            </a:r>
          </a:p>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a:solidFill>
                  <a:srgbClr val="FFFFFF"/>
                </a:solidFill>
              </a:rPr>
              <a:t>Le </a:t>
            </a:r>
            <a:r>
              <a:rPr sz="1900" b="1" dirty="0" err="1">
                <a:solidFill>
                  <a:srgbClr val="FFFFFF"/>
                </a:solidFill>
              </a:rPr>
              <a:t>mouvement</a:t>
            </a:r>
            <a:r>
              <a:rPr sz="1900" b="1" dirty="0">
                <a:solidFill>
                  <a:srgbClr val="FFFFFF"/>
                </a:solidFill>
              </a:rPr>
              <a:t> Idle no more </a:t>
            </a:r>
            <a:r>
              <a:rPr sz="1900" b="1" dirty="0" err="1">
                <a:solidFill>
                  <a:srgbClr val="FFFFFF"/>
                </a:solidFill>
              </a:rPr>
              <a:t>est</a:t>
            </a:r>
            <a:r>
              <a:rPr sz="1900" b="1" dirty="0">
                <a:solidFill>
                  <a:srgbClr val="FFFFFF"/>
                </a:solidFill>
              </a:rPr>
              <a:t> sans </a:t>
            </a:r>
            <a:r>
              <a:rPr sz="1900" b="1" dirty="0" err="1">
                <a:solidFill>
                  <a:srgbClr val="FFFFFF"/>
                </a:solidFill>
              </a:rPr>
              <a:t>doute</a:t>
            </a:r>
            <a:r>
              <a:rPr sz="1900" b="1" dirty="0">
                <a:solidFill>
                  <a:srgbClr val="FFFFFF"/>
                </a:solidFill>
              </a:rPr>
              <a:t> le </a:t>
            </a:r>
            <a:r>
              <a:rPr sz="1900" b="1" dirty="0" err="1">
                <a:solidFill>
                  <a:srgbClr val="FFFFFF"/>
                </a:solidFill>
              </a:rPr>
              <a:t>cas</a:t>
            </a:r>
            <a:r>
              <a:rPr sz="1900" b="1" dirty="0">
                <a:solidFill>
                  <a:srgbClr val="FFFFFF"/>
                </a:solidFill>
              </a:rPr>
              <a:t> </a:t>
            </a:r>
            <a:r>
              <a:rPr sz="1900" b="1" dirty="0" err="1">
                <a:solidFill>
                  <a:srgbClr val="FFFFFF"/>
                </a:solidFill>
              </a:rPr>
              <a:t>actuel</a:t>
            </a:r>
            <a:r>
              <a:rPr sz="1900" b="1" dirty="0">
                <a:solidFill>
                  <a:srgbClr val="FFFFFF"/>
                </a:solidFill>
              </a:rPr>
              <a:t> le plus </a:t>
            </a:r>
            <a:r>
              <a:rPr sz="1900" b="1" dirty="0" err="1">
                <a:solidFill>
                  <a:srgbClr val="FFFFFF"/>
                </a:solidFill>
              </a:rPr>
              <a:t>évident</a:t>
            </a:r>
            <a:r>
              <a:rPr sz="1900" b="1" dirty="0">
                <a:solidFill>
                  <a:srgbClr val="FFFFFF"/>
                </a:solidFill>
              </a:rPr>
              <a:t> de </a:t>
            </a:r>
            <a:r>
              <a:rPr sz="1900" b="1" dirty="0" err="1">
                <a:solidFill>
                  <a:srgbClr val="FFFFFF"/>
                </a:solidFill>
              </a:rPr>
              <a:t>cette</a:t>
            </a:r>
            <a:r>
              <a:rPr sz="1900" b="1" dirty="0">
                <a:solidFill>
                  <a:srgbClr val="FFFFFF"/>
                </a:solidFill>
              </a:rPr>
              <a:t> </a:t>
            </a:r>
            <a:r>
              <a:rPr sz="1900" b="1" dirty="0" err="1">
                <a:solidFill>
                  <a:srgbClr val="FFFFFF"/>
                </a:solidFill>
              </a:rPr>
              <a:t>réalité</a:t>
            </a:r>
            <a:r>
              <a:rPr sz="1900" b="1" dirty="0">
                <a:solidFill>
                  <a:srgbClr val="FFFFFF"/>
                </a:solidFill>
              </a:rPr>
              <a:t>. On </a:t>
            </a:r>
            <a:r>
              <a:rPr sz="1900" b="1" dirty="0" err="1">
                <a:solidFill>
                  <a:srgbClr val="FFFFFF"/>
                </a:solidFill>
              </a:rPr>
              <a:t>en</a:t>
            </a:r>
            <a:r>
              <a:rPr sz="1900" b="1" dirty="0">
                <a:solidFill>
                  <a:srgbClr val="FFFFFF"/>
                </a:solidFill>
              </a:rPr>
              <a:t> </a:t>
            </a:r>
            <a:r>
              <a:rPr sz="1900" b="1" dirty="0" err="1">
                <a:solidFill>
                  <a:srgbClr val="FFFFFF"/>
                </a:solidFill>
              </a:rPr>
              <a:t>trouvera</a:t>
            </a:r>
            <a:r>
              <a:rPr sz="1900" b="1" dirty="0">
                <a:solidFill>
                  <a:srgbClr val="FFFFFF"/>
                </a:solidFill>
              </a:rPr>
              <a:t> </a:t>
            </a:r>
            <a:r>
              <a:rPr sz="1900" b="1" dirty="0" err="1">
                <a:solidFill>
                  <a:srgbClr val="FFFFFF"/>
                </a:solidFill>
              </a:rPr>
              <a:t>une</a:t>
            </a:r>
            <a:r>
              <a:rPr sz="1900" b="1" dirty="0">
                <a:solidFill>
                  <a:srgbClr val="FFFFFF"/>
                </a:solidFill>
              </a:rPr>
              <a:t> </a:t>
            </a:r>
            <a:r>
              <a:rPr sz="1900" b="1" dirty="0" err="1">
                <a:solidFill>
                  <a:srgbClr val="FFFFFF"/>
                </a:solidFill>
              </a:rPr>
              <a:t>présentation</a:t>
            </a:r>
            <a:r>
              <a:rPr sz="1900" b="1" dirty="0">
                <a:solidFill>
                  <a:srgbClr val="FFFFFF"/>
                </a:solidFill>
              </a:rPr>
              <a:t> </a:t>
            </a:r>
            <a:r>
              <a:rPr sz="1900" b="1" dirty="0" err="1">
                <a:solidFill>
                  <a:srgbClr val="FFFFFF"/>
                </a:solidFill>
              </a:rPr>
              <a:t>succincte</a:t>
            </a:r>
            <a:r>
              <a:rPr sz="1900" b="1" dirty="0">
                <a:solidFill>
                  <a:srgbClr val="FFFFFF"/>
                </a:solidFill>
              </a:rPr>
              <a:t> </a:t>
            </a:r>
            <a:r>
              <a:rPr sz="1900" b="1" dirty="0" err="1">
                <a:solidFill>
                  <a:srgbClr val="FFFFFF"/>
                </a:solidFill>
              </a:rPr>
              <a:t>ici</a:t>
            </a:r>
            <a:r>
              <a:rPr sz="1900" b="1" dirty="0">
                <a:solidFill>
                  <a:srgbClr val="FFFFFF"/>
                </a:solidFill>
              </a:rPr>
              <a:t> : </a:t>
            </a:r>
            <a:br>
              <a:rPr sz="1900" b="1" dirty="0">
                <a:solidFill>
                  <a:srgbClr val="FFFFFF"/>
                </a:solidFill>
              </a:rPr>
            </a:br>
            <a:r>
              <a:rPr sz="1900" b="1" u="sng" dirty="0">
                <a:solidFill>
                  <a:srgbClr val="FFFFFF"/>
                </a:solidFill>
                <a:uFill>
                  <a:solidFill>
                    <a:srgbClr val="0563C1"/>
                  </a:solidFill>
                </a:uFill>
                <a:hlinkClick r:id="rId7">
                  <a:extLst>
                    <a:ext uri="{A12FA001-AC4F-418D-AE19-62706E023703}">
                      <ahyp:hlinkClr xmlns:ahyp="http://schemas.microsoft.com/office/drawing/2018/hyperlinkcolor" val="tx"/>
                    </a:ext>
                  </a:extLst>
                </a:hlinkClick>
              </a:rPr>
              <a:t>https://www.youtube.com/watch?v=qzHDhHKSAkE</a:t>
            </a:r>
            <a:r>
              <a:rPr sz="1900" b="1" dirty="0">
                <a:solidFill>
                  <a:srgbClr val="FFFFFF"/>
                </a:solidFill>
              </a:rPr>
              <a:t> </a:t>
            </a:r>
          </a:p>
          <a:p>
            <a:pPr marL="240029" indent="-240029" defTabSz="576072">
              <a:lnSpc>
                <a:spcPct val="110000"/>
              </a:lnSpc>
              <a:spcBef>
                <a:spcPts val="1200"/>
              </a:spcBef>
              <a:buClr>
                <a:srgbClr val="FFCD00"/>
              </a:buClr>
              <a:buSzPct val="120000"/>
              <a:buFont typeface="Symbol"/>
              <a:buChar char="·"/>
              <a:defRPr sz="1764">
                <a:solidFill>
                  <a:srgbClr val="FFFFFF"/>
                </a:solidFill>
                <a:latin typeface="Roboto Light"/>
                <a:ea typeface="Roboto Light"/>
                <a:cs typeface="Roboto Light"/>
                <a:sym typeface="Roboto Light"/>
              </a:defRPr>
            </a:pPr>
            <a:r>
              <a:rPr sz="1900" b="1" dirty="0" err="1">
                <a:solidFill>
                  <a:srgbClr val="FFFFFF"/>
                </a:solidFill>
              </a:rPr>
              <a:t>Aujourd’hui</a:t>
            </a:r>
            <a:r>
              <a:rPr sz="1900" b="1" dirty="0">
                <a:solidFill>
                  <a:srgbClr val="FFFFFF"/>
                </a:solidFill>
              </a:rPr>
              <a:t>, </a:t>
            </a:r>
            <a:r>
              <a:rPr sz="1900" b="1" dirty="0" err="1">
                <a:solidFill>
                  <a:srgbClr val="FFFFFF"/>
                </a:solidFill>
              </a:rPr>
              <a:t>plusieurs</a:t>
            </a:r>
            <a:r>
              <a:rPr sz="1900" b="1" dirty="0">
                <a:solidFill>
                  <a:srgbClr val="FFFFFF"/>
                </a:solidFill>
              </a:rPr>
              <a:t> </a:t>
            </a:r>
            <a:r>
              <a:rPr sz="1900" b="1" dirty="0" err="1">
                <a:solidFill>
                  <a:srgbClr val="FFFFFF"/>
                </a:solidFill>
              </a:rPr>
              <a:t>personnes</a:t>
            </a:r>
            <a:r>
              <a:rPr sz="1900" b="1" dirty="0">
                <a:solidFill>
                  <a:srgbClr val="FFFFFF"/>
                </a:solidFill>
              </a:rPr>
              <a:t> issues des Premiers </a:t>
            </a:r>
            <a:r>
              <a:rPr sz="1900" b="1" dirty="0" err="1">
                <a:solidFill>
                  <a:srgbClr val="FFFFFF"/>
                </a:solidFill>
              </a:rPr>
              <a:t>Peuples</a:t>
            </a:r>
            <a:r>
              <a:rPr sz="1900" b="1" dirty="0">
                <a:solidFill>
                  <a:srgbClr val="FFFFFF"/>
                </a:solidFill>
              </a:rPr>
              <a:t> </a:t>
            </a:r>
            <a:r>
              <a:rPr sz="1900" b="1" dirty="0" err="1">
                <a:solidFill>
                  <a:srgbClr val="FFFFFF"/>
                </a:solidFill>
              </a:rPr>
              <a:t>cherchent</a:t>
            </a:r>
            <a:r>
              <a:rPr sz="1900" b="1" dirty="0">
                <a:solidFill>
                  <a:srgbClr val="FFFFFF"/>
                </a:solidFill>
              </a:rPr>
              <a:t> </a:t>
            </a:r>
            <a:r>
              <a:rPr sz="1900" b="1" dirty="0" err="1">
                <a:solidFill>
                  <a:srgbClr val="FFFFFF"/>
                </a:solidFill>
              </a:rPr>
              <a:t>à</a:t>
            </a:r>
            <a:r>
              <a:rPr sz="1900" b="1" dirty="0">
                <a:solidFill>
                  <a:srgbClr val="FFFFFF"/>
                </a:solidFill>
              </a:rPr>
              <a:t> se </a:t>
            </a:r>
            <a:r>
              <a:rPr sz="1900" b="1" dirty="0" err="1">
                <a:solidFill>
                  <a:srgbClr val="FFFFFF"/>
                </a:solidFill>
              </a:rPr>
              <a:t>guérir</a:t>
            </a:r>
            <a:r>
              <a:rPr sz="1900" b="1" dirty="0">
                <a:solidFill>
                  <a:srgbClr val="FFFFFF"/>
                </a:solidFill>
              </a:rPr>
              <a:t> de </a:t>
            </a:r>
            <a:r>
              <a:rPr sz="1900" b="1" dirty="0" err="1">
                <a:solidFill>
                  <a:srgbClr val="FFFFFF"/>
                </a:solidFill>
              </a:rPr>
              <a:t>leurs</a:t>
            </a:r>
            <a:r>
              <a:rPr sz="1900" b="1" dirty="0">
                <a:solidFill>
                  <a:srgbClr val="FFFFFF"/>
                </a:solidFill>
              </a:rPr>
              <a:t> </a:t>
            </a:r>
            <a:r>
              <a:rPr sz="1900" b="1" dirty="0" err="1">
                <a:solidFill>
                  <a:srgbClr val="FFFFFF"/>
                </a:solidFill>
              </a:rPr>
              <a:t>blessures</a:t>
            </a:r>
            <a:r>
              <a:rPr sz="1900" b="1" dirty="0">
                <a:solidFill>
                  <a:srgbClr val="FFFFFF"/>
                </a:solidFill>
              </a:rPr>
              <a:t>, </a:t>
            </a:r>
            <a:r>
              <a:rPr sz="1900" b="1" dirty="0" err="1">
                <a:solidFill>
                  <a:srgbClr val="FFFFFF"/>
                </a:solidFill>
              </a:rPr>
              <a:t>notamment</a:t>
            </a:r>
            <a:r>
              <a:rPr sz="1900" b="1" dirty="0">
                <a:solidFill>
                  <a:srgbClr val="FFFFFF"/>
                </a:solidFill>
              </a:rPr>
              <a:t> </a:t>
            </a:r>
            <a:r>
              <a:rPr sz="1900" b="1" dirty="0" err="1">
                <a:solidFill>
                  <a:srgbClr val="FFFFFF"/>
                </a:solidFill>
              </a:rPr>
              <a:t>en</a:t>
            </a:r>
            <a:r>
              <a:rPr sz="1900" b="1" dirty="0">
                <a:solidFill>
                  <a:srgbClr val="FFFFFF"/>
                </a:solidFill>
              </a:rPr>
              <a:t> se </a:t>
            </a:r>
            <a:r>
              <a:rPr sz="1900" b="1" dirty="0" err="1">
                <a:solidFill>
                  <a:srgbClr val="FFFFFF"/>
                </a:solidFill>
              </a:rPr>
              <a:t>réappropriant</a:t>
            </a:r>
            <a:r>
              <a:rPr sz="1900" b="1" dirty="0">
                <a:solidFill>
                  <a:srgbClr val="FFFFFF"/>
                </a:solidFill>
              </a:rPr>
              <a:t> des </a:t>
            </a:r>
            <a:r>
              <a:rPr sz="1900" b="1" dirty="0" err="1">
                <a:solidFill>
                  <a:srgbClr val="FFFFFF"/>
                </a:solidFill>
              </a:rPr>
              <a:t>éléments</a:t>
            </a:r>
            <a:r>
              <a:rPr sz="1900" b="1" dirty="0">
                <a:solidFill>
                  <a:srgbClr val="FFFFFF"/>
                </a:solidFill>
              </a:rPr>
              <a:t> </a:t>
            </a:r>
            <a:r>
              <a:rPr sz="1900" b="1" dirty="0" err="1">
                <a:solidFill>
                  <a:srgbClr val="FFFFFF"/>
                </a:solidFill>
              </a:rPr>
              <a:t>culturels</a:t>
            </a:r>
            <a:r>
              <a:rPr sz="1900" b="1" dirty="0">
                <a:solidFill>
                  <a:srgbClr val="FFFFFF"/>
                </a:solidFill>
              </a:rPr>
              <a:t> </a:t>
            </a:r>
            <a:r>
              <a:rPr sz="1900" b="1" dirty="0" err="1">
                <a:solidFill>
                  <a:srgbClr val="FFFFFF"/>
                </a:solidFill>
              </a:rPr>
              <a:t>ainsi</a:t>
            </a:r>
            <a:r>
              <a:rPr sz="1900" b="1" dirty="0">
                <a:solidFill>
                  <a:srgbClr val="FFFFFF"/>
                </a:solidFill>
              </a:rPr>
              <a:t> que des </a:t>
            </a:r>
            <a:r>
              <a:rPr sz="1900" b="1" dirty="0" err="1">
                <a:solidFill>
                  <a:srgbClr val="FFFFFF"/>
                </a:solidFill>
              </a:rPr>
              <a:t>savoirs</a:t>
            </a:r>
            <a:r>
              <a:rPr sz="1900" b="1" dirty="0">
                <a:solidFill>
                  <a:srgbClr val="FFFFFF"/>
                </a:solidFill>
              </a:rPr>
              <a:t> </a:t>
            </a:r>
            <a:r>
              <a:rPr sz="1900" b="1" dirty="0" err="1">
                <a:solidFill>
                  <a:srgbClr val="FFFFFF"/>
                </a:solidFill>
              </a:rPr>
              <a:t>traditionnels</a:t>
            </a:r>
            <a:r>
              <a:rPr sz="1900" dirty="0">
                <a:solidFill>
                  <a:srgbClr val="FFFFFF"/>
                </a:solidFill>
              </a:rPr>
              <a:t>. </a:t>
            </a:r>
          </a:p>
        </p:txBody>
      </p:sp>
      <p:sp>
        <p:nvSpPr>
          <p:cNvPr id="304" name="Straight Connector 17"/>
          <p:cNvSpPr/>
          <p:nvPr/>
        </p:nvSpPr>
        <p:spPr>
          <a:xfrm>
            <a:off x="4466423" y="970144"/>
            <a:ext cx="10327" cy="5116331"/>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ABB20193-22B5-4ABF-9390-1D1F5672C5EF}"/>
              </a:ext>
            </a:extLst>
          </p:cNvPr>
          <p:cNvPicPr>
            <a:picLocks noChangeAspect="1"/>
          </p:cNvPicPr>
          <p:nvPr/>
        </p:nvPicPr>
        <p:blipFill>
          <a:blip r:embed="rId2">
            <a:alphaModFix amt="60078"/>
          </a:blip>
          <a:srcRect l="1882" t="17176" r="1882" b="1725"/>
          <a:stretch>
            <a:fillRect/>
          </a:stretch>
        </p:blipFill>
        <p:spPr>
          <a:xfrm>
            <a:off x="0" y="0"/>
            <a:ext cx="12191980" cy="6858000"/>
          </a:xfrm>
          <a:prstGeom prst="rect">
            <a:avLst/>
          </a:prstGeom>
          <a:ln w="12700">
            <a:miter lim="400000"/>
          </a:ln>
        </p:spPr>
      </p:pic>
      <p:sp>
        <p:nvSpPr>
          <p:cNvPr id="308" name="Titre 1"/>
          <p:cNvSpPr txBox="1">
            <a:spLocks noGrp="1"/>
          </p:cNvSpPr>
          <p:nvPr>
            <p:ph type="title"/>
          </p:nvPr>
        </p:nvSpPr>
        <p:spPr>
          <a:xfrm>
            <a:off x="254543" y="1217747"/>
            <a:ext cx="3892324" cy="4681415"/>
          </a:xfrm>
          <a:prstGeom prst="rect">
            <a:avLst/>
          </a:prstGeom>
          <a:effectLst>
            <a:outerShdw blurRad="508000" dist="152400" dir="10800000" rotWithShape="0">
              <a:srgbClr val="000000"/>
            </a:outerShdw>
          </a:effectLst>
        </p:spPr>
        <p:txBody>
          <a:bodyPr anchor="t"/>
          <a:lstStyle>
            <a:lvl1pPr algn="r" defTabSz="457200">
              <a:lnSpc>
                <a:spcPct val="110000"/>
              </a:lnSpc>
              <a:defRPr sz="3600" spc="36">
                <a:solidFill>
                  <a:srgbClr val="FFFFFF"/>
                </a:solidFill>
                <a:latin typeface="Volkhov-Regular"/>
                <a:ea typeface="Volkhov-Regular"/>
                <a:cs typeface="Volkhov-Regular"/>
                <a:sym typeface="Volkhov-Regular"/>
              </a:defRPr>
            </a:lvl1pPr>
          </a:lstStyle>
          <a:p>
            <a:r>
              <a:t>La résistance des peuples autochtones a toujours existé. Elle a passé et passe encore notamment par : </a:t>
            </a:r>
          </a:p>
        </p:txBody>
      </p:sp>
      <p:sp>
        <p:nvSpPr>
          <p:cNvPr id="310" name="Straight Connector 17"/>
          <p:cNvSpPr/>
          <p:nvPr/>
        </p:nvSpPr>
        <p:spPr>
          <a:xfrm flipH="1">
            <a:off x="4441024" y="509795"/>
            <a:ext cx="1" cy="587715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09" name="Sous-titre 2"/>
          <p:cNvSpPr txBox="1"/>
          <p:nvPr/>
        </p:nvSpPr>
        <p:spPr>
          <a:xfrm>
            <a:off x="4645289" y="417122"/>
            <a:ext cx="7339754" cy="60625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50791" indent="-250791" defTabSz="612648">
              <a:lnSpc>
                <a:spcPct val="110000"/>
              </a:lnSpc>
              <a:spcBef>
                <a:spcPts val="1200"/>
              </a:spcBef>
              <a:buClr>
                <a:srgbClr val="FFCD00"/>
              </a:buClr>
              <a:buSzPct val="12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a:solidFill>
                  <a:srgbClr val="FFFFFF"/>
                </a:solidFill>
              </a:rPr>
              <a:t>les alliances </a:t>
            </a:r>
            <a:r>
              <a:rPr sz="2000" b="1" dirty="0" err="1">
                <a:solidFill>
                  <a:srgbClr val="FFFFFF"/>
                </a:solidFill>
              </a:rPr>
              <a:t>historiques</a:t>
            </a:r>
            <a:r>
              <a:rPr sz="2000" b="1" dirty="0">
                <a:solidFill>
                  <a:srgbClr val="FFFFFF"/>
                </a:solidFill>
              </a:rPr>
              <a:t> entre les Nations pour </a:t>
            </a:r>
            <a:r>
              <a:rPr sz="2000" b="1" dirty="0" err="1">
                <a:solidFill>
                  <a:srgbClr val="FFFFFF"/>
                </a:solidFill>
              </a:rPr>
              <a:t>mener</a:t>
            </a:r>
            <a:r>
              <a:rPr sz="2000" b="1" dirty="0">
                <a:solidFill>
                  <a:srgbClr val="FFFFFF"/>
                </a:solidFill>
              </a:rPr>
              <a:t> des </a:t>
            </a:r>
            <a:r>
              <a:rPr sz="2000" b="1" dirty="0" err="1">
                <a:solidFill>
                  <a:srgbClr val="FFFFFF"/>
                </a:solidFill>
              </a:rPr>
              <a:t>luttes</a:t>
            </a:r>
            <a:r>
              <a:rPr sz="2000" b="1" dirty="0">
                <a:solidFill>
                  <a:srgbClr val="FFFFFF"/>
                </a:solidFill>
              </a:rPr>
              <a:t> politiques. On </a:t>
            </a:r>
            <a:r>
              <a:rPr sz="2000" b="1" dirty="0" err="1">
                <a:solidFill>
                  <a:srgbClr val="FFFFFF"/>
                </a:solidFill>
              </a:rPr>
              <a:t>pourra</a:t>
            </a:r>
            <a:r>
              <a:rPr sz="2000" b="1" dirty="0">
                <a:solidFill>
                  <a:srgbClr val="FFFFFF"/>
                </a:solidFill>
              </a:rPr>
              <a:t> </a:t>
            </a:r>
            <a:r>
              <a:rPr sz="2000" b="1" dirty="0" err="1">
                <a:solidFill>
                  <a:srgbClr val="FFFFFF"/>
                </a:solidFill>
              </a:rPr>
              <a:t>regarder</a:t>
            </a:r>
            <a:r>
              <a:rPr sz="2000" b="1" dirty="0">
                <a:solidFill>
                  <a:srgbClr val="FFFFFF"/>
                </a:solidFill>
              </a:rPr>
              <a:t> </a:t>
            </a:r>
            <a:r>
              <a:rPr sz="2000" b="1" dirty="0" err="1">
                <a:solidFill>
                  <a:srgbClr val="FFFFFF"/>
                </a:solidFill>
              </a:rPr>
              <a:t>ce</a:t>
            </a:r>
            <a:r>
              <a:rPr sz="2000" b="1" dirty="0">
                <a:solidFill>
                  <a:srgbClr val="FFFFFF"/>
                </a:solidFill>
              </a:rPr>
              <a:t> </a:t>
            </a:r>
            <a:r>
              <a:rPr sz="2000" b="1" dirty="0" err="1">
                <a:solidFill>
                  <a:srgbClr val="FFFFFF"/>
                </a:solidFill>
              </a:rPr>
              <a:t>documentaire</a:t>
            </a:r>
            <a:r>
              <a:rPr sz="2000" b="1" dirty="0">
                <a:solidFill>
                  <a:srgbClr val="FFFFFF"/>
                </a:solidFill>
              </a:rPr>
              <a:t> sur les alliances entre les </a:t>
            </a:r>
            <a:r>
              <a:rPr sz="2000" b="1" dirty="0" err="1">
                <a:solidFill>
                  <a:srgbClr val="FFFFFF"/>
                </a:solidFill>
              </a:rPr>
              <a:t>peuples</a:t>
            </a:r>
            <a:r>
              <a:rPr sz="2000" b="1" dirty="0">
                <a:solidFill>
                  <a:srgbClr val="FFFFFF"/>
                </a:solidFill>
              </a:rPr>
              <a:t> </a:t>
            </a:r>
            <a:r>
              <a:rPr sz="2000" b="1" dirty="0" err="1">
                <a:solidFill>
                  <a:srgbClr val="FFFFFF"/>
                </a:solidFill>
              </a:rPr>
              <a:t>autochtones</a:t>
            </a:r>
            <a:r>
              <a:rPr sz="2000" b="1" dirty="0">
                <a:solidFill>
                  <a:srgbClr val="FFFFFF"/>
                </a:solidFill>
              </a:rPr>
              <a:t> </a:t>
            </a:r>
            <a:r>
              <a:rPr sz="2000" b="1" dirty="0" err="1">
                <a:solidFill>
                  <a:srgbClr val="FFFFFF"/>
                </a:solidFill>
              </a:rPr>
              <a:t>en</a:t>
            </a:r>
            <a:r>
              <a:rPr sz="2000" b="1" dirty="0">
                <a:solidFill>
                  <a:srgbClr val="FFFFFF"/>
                </a:solidFill>
              </a:rPr>
              <a:t> </a:t>
            </a:r>
            <a:r>
              <a:rPr sz="2000" b="1" dirty="0" err="1">
                <a:solidFill>
                  <a:srgbClr val="FFFFFF"/>
                </a:solidFill>
              </a:rPr>
              <a:t>Amérique</a:t>
            </a:r>
            <a:r>
              <a:rPr sz="2000" b="1" dirty="0">
                <a:solidFill>
                  <a:srgbClr val="FFFFFF"/>
                </a:solidFill>
              </a:rPr>
              <a:t> : </a:t>
            </a:r>
            <a:br>
              <a:rPr sz="2000" b="1" dirty="0">
                <a:solidFill>
                  <a:srgbClr val="FFFFFF"/>
                </a:solidFill>
              </a:rPr>
            </a:br>
            <a:r>
              <a:rPr sz="2000" b="1"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http://www.wapikoni.ca/films/nous-sommes</a:t>
            </a:r>
          </a:p>
          <a:p>
            <a:pPr marL="250791" indent="-250791" defTabSz="612648">
              <a:lnSpc>
                <a:spcPct val="110000"/>
              </a:lnSpc>
              <a:spcBef>
                <a:spcPts val="1200"/>
              </a:spcBef>
              <a:buClr>
                <a:srgbClr val="FFCD00"/>
              </a:buClr>
              <a:buSzPct val="10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a:solidFill>
                  <a:srgbClr val="FFFFFF"/>
                </a:solidFill>
              </a:rPr>
              <a:t>la reconnaissance des cultures et des </a:t>
            </a:r>
            <a:r>
              <a:rPr sz="2000" b="1" dirty="0" err="1">
                <a:solidFill>
                  <a:srgbClr val="FFFFFF"/>
                </a:solidFill>
              </a:rPr>
              <a:t>savoirs</a:t>
            </a:r>
            <a:r>
              <a:rPr sz="2000" b="1" dirty="0">
                <a:solidFill>
                  <a:srgbClr val="FFFFFF"/>
                </a:solidFill>
              </a:rPr>
              <a:t> </a:t>
            </a:r>
            <a:r>
              <a:rPr sz="2000" b="1" dirty="0" err="1">
                <a:solidFill>
                  <a:srgbClr val="FFFFFF"/>
                </a:solidFill>
              </a:rPr>
              <a:t>traditionnels</a:t>
            </a:r>
            <a:r>
              <a:rPr sz="2000" b="1" dirty="0">
                <a:solidFill>
                  <a:srgbClr val="FFFFFF"/>
                </a:solidFill>
              </a:rPr>
              <a:t> </a:t>
            </a:r>
            <a:r>
              <a:rPr sz="2000" b="1" dirty="0" err="1">
                <a:solidFill>
                  <a:srgbClr val="FFFFFF"/>
                </a:solidFill>
              </a:rPr>
              <a:t>effacés</a:t>
            </a:r>
            <a:r>
              <a:rPr sz="2000" b="1" dirty="0">
                <a:solidFill>
                  <a:srgbClr val="FFFFFF"/>
                </a:solidFill>
              </a:rPr>
              <a:t> et </a:t>
            </a:r>
            <a:r>
              <a:rPr sz="2000" b="1" dirty="0" err="1">
                <a:solidFill>
                  <a:srgbClr val="FFFFFF"/>
                </a:solidFill>
              </a:rPr>
              <a:t>invalidés</a:t>
            </a:r>
            <a:r>
              <a:rPr sz="2000" b="1" dirty="0">
                <a:solidFill>
                  <a:srgbClr val="FFFFFF"/>
                </a:solidFill>
              </a:rPr>
              <a:t> par le </a:t>
            </a:r>
            <a:r>
              <a:rPr sz="2000" b="1" dirty="0" err="1">
                <a:solidFill>
                  <a:srgbClr val="FFFFFF"/>
                </a:solidFill>
              </a:rPr>
              <a:t>colonialisme</a:t>
            </a:r>
            <a:r>
              <a:rPr sz="2000" b="1" dirty="0">
                <a:solidFill>
                  <a:srgbClr val="FFFFFF"/>
                </a:solidFill>
              </a:rPr>
              <a:t>; </a:t>
            </a:r>
          </a:p>
          <a:p>
            <a:pPr marL="250791" indent="-250791" defTabSz="612648">
              <a:lnSpc>
                <a:spcPct val="110000"/>
              </a:lnSpc>
              <a:spcBef>
                <a:spcPts val="1200"/>
              </a:spcBef>
              <a:buClr>
                <a:srgbClr val="FFCD00"/>
              </a:buClr>
              <a:buSzPct val="10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err="1">
                <a:solidFill>
                  <a:srgbClr val="FFFFFF"/>
                </a:solidFill>
              </a:rPr>
              <a:t>l’établissement</a:t>
            </a:r>
            <a:r>
              <a:rPr sz="2000" b="1" dirty="0">
                <a:solidFill>
                  <a:srgbClr val="FFFFFF"/>
                </a:solidFill>
              </a:rPr>
              <a:t> </a:t>
            </a:r>
            <a:r>
              <a:rPr sz="2000" b="1" dirty="0" err="1">
                <a:solidFill>
                  <a:srgbClr val="FFFFFF"/>
                </a:solidFill>
              </a:rPr>
              <a:t>d’institutions</a:t>
            </a:r>
            <a:r>
              <a:rPr sz="2000" b="1" dirty="0">
                <a:solidFill>
                  <a:srgbClr val="FFFFFF"/>
                </a:solidFill>
              </a:rPr>
              <a:t> </a:t>
            </a:r>
            <a:r>
              <a:rPr sz="2000" b="1" dirty="0" err="1">
                <a:solidFill>
                  <a:srgbClr val="FFFFFF"/>
                </a:solidFill>
              </a:rPr>
              <a:t>proposant</a:t>
            </a:r>
            <a:r>
              <a:rPr sz="2000" b="1" dirty="0">
                <a:solidFill>
                  <a:srgbClr val="FFFFFF"/>
                </a:solidFill>
              </a:rPr>
              <a:t> des </a:t>
            </a:r>
            <a:r>
              <a:rPr sz="2000" b="1" dirty="0" err="1">
                <a:solidFill>
                  <a:srgbClr val="FFFFFF"/>
                </a:solidFill>
              </a:rPr>
              <a:t>contenus</a:t>
            </a:r>
            <a:r>
              <a:rPr sz="2000" b="1" dirty="0">
                <a:solidFill>
                  <a:srgbClr val="FFFFFF"/>
                </a:solidFill>
              </a:rPr>
              <a:t> et des </a:t>
            </a:r>
            <a:r>
              <a:rPr sz="2000" b="1" dirty="0" err="1">
                <a:solidFill>
                  <a:srgbClr val="FFFFFF"/>
                </a:solidFill>
              </a:rPr>
              <a:t>pédagogies</a:t>
            </a:r>
            <a:r>
              <a:rPr sz="2000" b="1" dirty="0">
                <a:solidFill>
                  <a:srgbClr val="FFFFFF"/>
                </a:solidFill>
              </a:rPr>
              <a:t> des Premiers </a:t>
            </a:r>
            <a:r>
              <a:rPr sz="2000" b="1" dirty="0" err="1">
                <a:solidFill>
                  <a:srgbClr val="FFFFFF"/>
                </a:solidFill>
              </a:rPr>
              <a:t>Peuples</a:t>
            </a:r>
            <a:r>
              <a:rPr sz="2000" b="1" dirty="0">
                <a:solidFill>
                  <a:srgbClr val="FFFFFF"/>
                </a:solidFill>
              </a:rPr>
              <a:t>. Il </a:t>
            </a:r>
            <a:r>
              <a:rPr sz="2000" b="1" dirty="0" err="1">
                <a:solidFill>
                  <a:srgbClr val="FFFFFF"/>
                </a:solidFill>
              </a:rPr>
              <a:t>s’agit</a:t>
            </a:r>
            <a:r>
              <a:rPr sz="2000" b="1" dirty="0">
                <a:solidFill>
                  <a:srgbClr val="FFFFFF"/>
                </a:solidFill>
              </a:rPr>
              <a:t> </a:t>
            </a:r>
            <a:r>
              <a:rPr sz="2000" b="1" dirty="0" err="1">
                <a:solidFill>
                  <a:srgbClr val="FFFFFF"/>
                </a:solidFill>
              </a:rPr>
              <a:t>notamment</a:t>
            </a:r>
            <a:r>
              <a:rPr sz="2000" b="1" dirty="0">
                <a:solidFill>
                  <a:srgbClr val="FFFFFF"/>
                </a:solidFill>
              </a:rPr>
              <a:t> de la mission de </a:t>
            </a:r>
            <a:r>
              <a:rPr sz="2000" b="1" dirty="0" err="1">
                <a:solidFill>
                  <a:srgbClr val="FFFFFF"/>
                </a:solidFill>
              </a:rPr>
              <a:t>l’Institution</a:t>
            </a:r>
            <a:r>
              <a:rPr sz="2000" b="1" dirty="0">
                <a:solidFill>
                  <a:srgbClr val="FFFFFF"/>
                </a:solidFill>
              </a:rPr>
              <a:t> </a:t>
            </a:r>
            <a:r>
              <a:rPr sz="2000" b="1" dirty="0" err="1">
                <a:solidFill>
                  <a:srgbClr val="FFFFFF"/>
                </a:solidFill>
              </a:rPr>
              <a:t>Kiuna</a:t>
            </a:r>
            <a:r>
              <a:rPr sz="2000" b="1" dirty="0">
                <a:solidFill>
                  <a:srgbClr val="FFFFFF"/>
                </a:solidFill>
              </a:rPr>
              <a:t>, un </a:t>
            </a:r>
            <a:r>
              <a:rPr sz="2000" b="1" dirty="0" err="1">
                <a:solidFill>
                  <a:srgbClr val="FFFFFF"/>
                </a:solidFill>
              </a:rPr>
              <a:t>cégep</a:t>
            </a:r>
            <a:r>
              <a:rPr sz="2000" b="1" dirty="0">
                <a:solidFill>
                  <a:srgbClr val="FFFFFF"/>
                </a:solidFill>
              </a:rPr>
              <a:t> </a:t>
            </a:r>
            <a:r>
              <a:rPr sz="2000" b="1" dirty="0" err="1">
                <a:solidFill>
                  <a:srgbClr val="FFFFFF"/>
                </a:solidFill>
              </a:rPr>
              <a:t>autochtone</a:t>
            </a:r>
            <a:r>
              <a:rPr sz="2000" b="1" dirty="0">
                <a:solidFill>
                  <a:srgbClr val="FFFFFF"/>
                </a:solidFill>
              </a:rPr>
              <a:t> : </a:t>
            </a:r>
            <a:br>
              <a:rPr sz="2000" b="1" u="sng" dirty="0">
                <a:solidFill>
                  <a:srgbClr val="FFFFFF"/>
                </a:solidFill>
                <a:uFill>
                  <a:solidFill>
                    <a:srgbClr val="0563C1"/>
                  </a:solidFill>
                </a:uFill>
              </a:rPr>
            </a:br>
            <a:r>
              <a:rPr sz="2000" b="1"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https://kiuna-college.com/fra/</a:t>
            </a:r>
            <a:r>
              <a:rPr sz="2000" b="1" dirty="0">
                <a:solidFill>
                  <a:srgbClr val="FFFFFF"/>
                </a:solidFill>
              </a:rPr>
              <a:t> </a:t>
            </a:r>
          </a:p>
          <a:p>
            <a:pPr marL="250791" indent="-250791" defTabSz="612648">
              <a:lnSpc>
                <a:spcPct val="110000"/>
              </a:lnSpc>
              <a:spcBef>
                <a:spcPts val="1200"/>
              </a:spcBef>
              <a:buClr>
                <a:srgbClr val="FFCD00"/>
              </a:buClr>
              <a:buSzPct val="10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a:solidFill>
                  <a:srgbClr val="FFFFFF"/>
                </a:solidFill>
              </a:rPr>
              <a:t>la </a:t>
            </a:r>
            <a:r>
              <a:rPr sz="2000" b="1" dirty="0" err="1">
                <a:solidFill>
                  <a:srgbClr val="FFFFFF"/>
                </a:solidFill>
              </a:rPr>
              <a:t>création</a:t>
            </a:r>
            <a:r>
              <a:rPr sz="2000" b="1" dirty="0">
                <a:solidFill>
                  <a:srgbClr val="FFFFFF"/>
                </a:solidFill>
              </a:rPr>
              <a:t> </a:t>
            </a:r>
            <a:r>
              <a:rPr sz="2000" b="1" dirty="0" err="1">
                <a:solidFill>
                  <a:srgbClr val="FFFFFF"/>
                </a:solidFill>
              </a:rPr>
              <a:t>artistique</a:t>
            </a:r>
            <a:r>
              <a:rPr sz="2000" b="1" dirty="0">
                <a:solidFill>
                  <a:srgbClr val="FFFFFF"/>
                </a:solidFill>
              </a:rPr>
              <a:t> (p. ex., </a:t>
            </a:r>
            <a:r>
              <a:rPr sz="2000" b="1" dirty="0" err="1">
                <a:solidFill>
                  <a:srgbClr val="FFFFFF"/>
                </a:solidFill>
              </a:rPr>
              <a:t>Joséphine</a:t>
            </a:r>
            <a:r>
              <a:rPr sz="2000" b="1" dirty="0">
                <a:solidFill>
                  <a:srgbClr val="FFFFFF"/>
                </a:solidFill>
              </a:rPr>
              <a:t> Bacon, </a:t>
            </a:r>
            <a:r>
              <a:rPr sz="2000" b="1" dirty="0" err="1">
                <a:solidFill>
                  <a:srgbClr val="FFFFFF"/>
                </a:solidFill>
              </a:rPr>
              <a:t>Elisapie</a:t>
            </a:r>
            <a:r>
              <a:rPr sz="2000" b="1" dirty="0">
                <a:solidFill>
                  <a:srgbClr val="FFFFFF"/>
                </a:solidFill>
              </a:rPr>
              <a:t>, Samian); </a:t>
            </a:r>
          </a:p>
          <a:p>
            <a:pPr marL="250791" indent="-250791" defTabSz="612648">
              <a:lnSpc>
                <a:spcPct val="110000"/>
              </a:lnSpc>
              <a:spcBef>
                <a:spcPts val="1200"/>
              </a:spcBef>
              <a:buClr>
                <a:srgbClr val="FFCD00"/>
              </a:buClr>
              <a:buSzPct val="10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a:solidFill>
                  <a:srgbClr val="FFFFFF"/>
                </a:solidFill>
              </a:rPr>
              <a:t>la protection du </a:t>
            </a:r>
            <a:r>
              <a:rPr sz="2000" b="1" dirty="0" err="1">
                <a:solidFill>
                  <a:srgbClr val="FFFFFF"/>
                </a:solidFill>
              </a:rPr>
              <a:t>territoire</a:t>
            </a:r>
            <a:r>
              <a:rPr sz="2000" b="1" dirty="0">
                <a:solidFill>
                  <a:srgbClr val="FFFFFF"/>
                </a:solidFill>
              </a:rPr>
              <a:t> par les </a:t>
            </a:r>
            <a:r>
              <a:rPr sz="2000" b="1" dirty="0" err="1">
                <a:solidFill>
                  <a:srgbClr val="FFFFFF"/>
                </a:solidFill>
              </a:rPr>
              <a:t>Gardiens</a:t>
            </a:r>
            <a:r>
              <a:rPr sz="2000" b="1" dirty="0">
                <a:solidFill>
                  <a:srgbClr val="FFFFFF"/>
                </a:solidFill>
              </a:rPr>
              <a:t> et les </a:t>
            </a:r>
            <a:r>
              <a:rPr sz="2000" b="1" dirty="0" err="1">
                <a:solidFill>
                  <a:srgbClr val="FFFFFF"/>
                </a:solidFill>
              </a:rPr>
              <a:t>Gardiennes</a:t>
            </a:r>
            <a:r>
              <a:rPr sz="2000" b="1" dirty="0">
                <a:solidFill>
                  <a:srgbClr val="FFFFFF"/>
                </a:solidFill>
              </a:rPr>
              <a:t> </a:t>
            </a:r>
            <a:br>
              <a:rPr sz="2000" b="1" dirty="0">
                <a:solidFill>
                  <a:srgbClr val="FFFFFF"/>
                </a:solidFill>
              </a:rPr>
            </a:br>
            <a:r>
              <a:rPr sz="2000" b="1" dirty="0">
                <a:solidFill>
                  <a:srgbClr val="FFFFFF"/>
                </a:solidFill>
              </a:rPr>
              <a:t>du </a:t>
            </a:r>
            <a:r>
              <a:rPr sz="2000" b="1" dirty="0" err="1">
                <a:solidFill>
                  <a:srgbClr val="FFFFFF"/>
                </a:solidFill>
              </a:rPr>
              <a:t>territoire</a:t>
            </a:r>
            <a:r>
              <a:rPr sz="2000" b="1" dirty="0">
                <a:solidFill>
                  <a:srgbClr val="FFFFFF"/>
                </a:solidFill>
              </a:rPr>
              <a:t>; </a:t>
            </a:r>
          </a:p>
          <a:p>
            <a:pPr marL="250791" indent="-250791" defTabSz="612648">
              <a:lnSpc>
                <a:spcPct val="110000"/>
              </a:lnSpc>
              <a:spcBef>
                <a:spcPts val="1200"/>
              </a:spcBef>
              <a:buClr>
                <a:srgbClr val="FFCD00"/>
              </a:buClr>
              <a:buSzPct val="100000"/>
              <a:buAutoNum type="arabicPeriod"/>
              <a:defRPr sz="1876">
                <a:solidFill>
                  <a:srgbClr val="FFFFFF"/>
                </a:solidFill>
                <a:effectLst>
                  <a:outerShdw blurRad="8509" dist="42545" dir="18900000" rotWithShape="0">
                    <a:srgbClr val="000000"/>
                  </a:outerShdw>
                </a:effectLst>
                <a:latin typeface="Roboto Light"/>
                <a:ea typeface="Roboto Light"/>
                <a:cs typeface="Roboto Light"/>
                <a:sym typeface="Roboto Light"/>
              </a:defRPr>
            </a:pPr>
            <a:r>
              <a:rPr sz="2000" b="1" dirty="0">
                <a:solidFill>
                  <a:srgbClr val="FFFFFF"/>
                </a:solidFill>
              </a:rPr>
              <a:t>la </a:t>
            </a:r>
            <a:r>
              <a:rPr sz="2000" b="1" dirty="0" err="1">
                <a:solidFill>
                  <a:srgbClr val="FFFFFF"/>
                </a:solidFill>
              </a:rPr>
              <a:t>valorisation</a:t>
            </a:r>
            <a:r>
              <a:rPr sz="2000" b="1" dirty="0">
                <a:solidFill>
                  <a:srgbClr val="FFFFFF"/>
                </a:solidFill>
              </a:rPr>
              <a:t> des sciences des Premiers </a:t>
            </a:r>
            <a:r>
              <a:rPr sz="2000" b="1" dirty="0" err="1">
                <a:solidFill>
                  <a:srgbClr val="FFFFFF"/>
                </a:solidFill>
              </a:rPr>
              <a:t>Peuples</a:t>
            </a:r>
            <a:r>
              <a:rPr sz="2000" b="1" dirty="0">
                <a:solidFill>
                  <a:srgbClr val="FFFFFF"/>
                </a:solidFill>
              </a:rPr>
              <a:t> par </a:t>
            </a:r>
            <a:r>
              <a:rPr sz="2000" b="1" dirty="0" err="1">
                <a:solidFill>
                  <a:srgbClr val="FFFFFF"/>
                </a:solidFill>
              </a:rPr>
              <a:t>l’usage</a:t>
            </a:r>
            <a:r>
              <a:rPr sz="2000" b="1" dirty="0">
                <a:solidFill>
                  <a:srgbClr val="FFFFFF"/>
                </a:solidFill>
              </a:rPr>
              <a:t> </a:t>
            </a:r>
            <a:br>
              <a:rPr sz="2000" b="1" dirty="0">
                <a:solidFill>
                  <a:srgbClr val="FFFFFF"/>
                </a:solidFill>
              </a:rPr>
            </a:br>
            <a:r>
              <a:rPr sz="2000" b="1" dirty="0">
                <a:solidFill>
                  <a:srgbClr val="FFFFFF"/>
                </a:solidFill>
              </a:rPr>
              <a:t>des </a:t>
            </a:r>
            <a:r>
              <a:rPr sz="2000" b="1" dirty="0" err="1">
                <a:solidFill>
                  <a:srgbClr val="FFFFFF"/>
                </a:solidFill>
              </a:rPr>
              <a:t>médecines</a:t>
            </a:r>
            <a:r>
              <a:rPr sz="2000" b="1" dirty="0">
                <a:solidFill>
                  <a:srgbClr val="FFFFFF"/>
                </a:solidFill>
              </a:rPr>
              <a:t> et des </a:t>
            </a:r>
            <a:r>
              <a:rPr sz="2000" b="1" dirty="0" err="1">
                <a:solidFill>
                  <a:srgbClr val="FFFFFF"/>
                </a:solidFill>
              </a:rPr>
              <a:t>savoirs</a:t>
            </a:r>
            <a:r>
              <a:rPr sz="2000" b="1" dirty="0">
                <a:solidFill>
                  <a:srgbClr val="FFFFFF"/>
                </a:solidFill>
              </a:rPr>
              <a:t> des Premiers </a:t>
            </a:r>
            <a:r>
              <a:rPr sz="2000" b="1" dirty="0" err="1">
                <a:solidFill>
                  <a:srgbClr val="FFFFFF"/>
                </a:solidFill>
              </a:rPr>
              <a:t>Peuples</a:t>
            </a:r>
            <a:r>
              <a:rPr sz="2000" b="1" dirty="0"/>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4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23" name="Image 3" descr="Image 3"/>
          <p:cNvPicPr>
            <a:picLocks noChangeAspect="1"/>
          </p:cNvPicPr>
          <p:nvPr/>
        </p:nvPicPr>
        <p:blipFill>
          <a:blip r:embed="rId3">
            <a:alphaModFix amt="50000"/>
          </a:blip>
          <a:stretch>
            <a:fillRect/>
          </a:stretch>
        </p:blipFill>
        <p:spPr>
          <a:xfrm>
            <a:off x="0" y="-5368793"/>
            <a:ext cx="12192000" cy="13302225"/>
          </a:xfrm>
          <a:prstGeom prst="rect">
            <a:avLst/>
          </a:prstGeom>
          <a:ln w="12700">
            <a:miter lim="400000"/>
          </a:ln>
        </p:spPr>
      </p:pic>
      <p:sp>
        <p:nvSpPr>
          <p:cNvPr id="124" name="ZoneTexte 4"/>
          <p:cNvSpPr txBox="1"/>
          <p:nvPr/>
        </p:nvSpPr>
        <p:spPr>
          <a:xfrm>
            <a:off x="45720" y="8194372"/>
            <a:ext cx="12100561" cy="20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solidFill>
                  <a:srgbClr val="FFFFFF"/>
                </a:solidFill>
              </a:defRPr>
            </a:pPr>
            <a:r>
              <a:rPr u="sng">
                <a:solidFill>
                  <a:srgbClr val="0563C1"/>
                </a:solidFill>
                <a:uFill>
                  <a:solidFill>
                    <a:srgbClr val="0563C1"/>
                  </a:solidFill>
                </a:uFill>
                <a:hlinkClick r:id="rId4"/>
              </a:rPr>
              <a:t>Cette photo</a:t>
            </a:r>
            <a:r>
              <a:t> par Auteur inconnu est soumise à la licence </a:t>
            </a:r>
            <a:r>
              <a:rPr u="sng">
                <a:solidFill>
                  <a:srgbClr val="0563C1"/>
                </a:solidFill>
                <a:uFill>
                  <a:solidFill>
                    <a:srgbClr val="0563C1"/>
                  </a:solidFill>
                </a:uFill>
                <a:hlinkClick r:id="rId5"/>
              </a:rPr>
              <a:t>CC BY-NC-ND</a:t>
            </a:r>
          </a:p>
        </p:txBody>
      </p:sp>
      <p:sp>
        <p:nvSpPr>
          <p:cNvPr id="125" name="Rectangle 31"/>
          <p:cNvSpPr/>
          <p:nvPr/>
        </p:nvSpPr>
        <p:spPr>
          <a:xfrm>
            <a:off x="1613912" y="4057350"/>
            <a:ext cx="8765153" cy="164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126" name="Contexte historique"/>
          <p:cNvSpPr txBox="1"/>
          <p:nvPr/>
        </p:nvSpPr>
        <p:spPr>
          <a:xfrm>
            <a:off x="1236431" y="1882299"/>
            <a:ext cx="9520116" cy="207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110000"/>
              </a:lnSpc>
              <a:defRPr sz="7200" spc="72">
                <a:solidFill>
                  <a:srgbClr val="FFFFFF"/>
                </a:solidFill>
                <a:latin typeface="Volkhov-Regular"/>
                <a:ea typeface="Volkhov-Regular"/>
                <a:cs typeface="Volkhov-Regular"/>
                <a:sym typeface="Volkhov-Regular"/>
              </a:defRPr>
            </a:lvl1pPr>
          </a:lstStyle>
          <a:p>
            <a:r>
              <a:t>Contexte historique</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17171"/>
        </a:solidFill>
        <a:effectLst/>
      </p:bgPr>
    </p:bg>
    <p:spTree>
      <p:nvGrpSpPr>
        <p:cNvPr id="1" name=""/>
        <p:cNvGrpSpPr/>
        <p:nvPr/>
      </p:nvGrpSpPr>
      <p:grpSpPr>
        <a:xfrm>
          <a:off x="0" y="0"/>
          <a:ext cx="0" cy="0"/>
          <a:chOff x="0" y="0"/>
          <a:chExt cx="0" cy="0"/>
        </a:xfrm>
      </p:grpSpPr>
      <p:pic>
        <p:nvPicPr>
          <p:cNvPr id="312" name="Picture 2" descr="Picture 2"/>
          <p:cNvPicPr>
            <a:picLocks noChangeAspect="1"/>
          </p:cNvPicPr>
          <p:nvPr/>
        </p:nvPicPr>
        <p:blipFill>
          <a:blip r:embed="rId3">
            <a:alphaModFix amt="50000"/>
          </a:blip>
          <a:srcRect t="12922" b="2808"/>
          <a:stretch>
            <a:fillRect/>
          </a:stretch>
        </p:blipFill>
        <p:spPr>
          <a:xfrm>
            <a:off x="0" y="19373"/>
            <a:ext cx="12191980" cy="6858000"/>
          </a:xfrm>
          <a:prstGeom prst="rect">
            <a:avLst/>
          </a:prstGeom>
          <a:ln w="12700">
            <a:miter lim="400000"/>
          </a:ln>
        </p:spPr>
      </p:pic>
      <p:sp>
        <p:nvSpPr>
          <p:cNvPr id="313" name="Titre 1"/>
          <p:cNvSpPr txBox="1">
            <a:spLocks noGrp="1"/>
          </p:cNvSpPr>
          <p:nvPr>
            <p:ph type="title"/>
          </p:nvPr>
        </p:nvSpPr>
        <p:spPr>
          <a:xfrm>
            <a:off x="266824" y="2241895"/>
            <a:ext cx="3829243" cy="2793958"/>
          </a:xfrm>
          <a:prstGeom prst="rect">
            <a:avLst/>
          </a:prstGeom>
          <a:effectLst>
            <a:outerShdw blurRad="508000" dist="152400" dir="10800000" rotWithShape="0">
              <a:srgbClr val="000000"/>
            </a:outerShdw>
          </a:effectLst>
        </p:spPr>
        <p:txBody>
          <a:bodyPr anchor="t"/>
          <a:lstStyle>
            <a:lvl1pPr algn="r" defTabSz="585215">
              <a:defRPr sz="4608" spc="46">
                <a:solidFill>
                  <a:srgbClr val="FFFFFF"/>
                </a:solidFill>
                <a:latin typeface="Volkhov-Regular"/>
                <a:ea typeface="Volkhov-Regular"/>
                <a:cs typeface="Volkhov-Regular"/>
                <a:sym typeface="Volkhov-Regular"/>
              </a:defRPr>
            </a:lvl1pPr>
          </a:lstStyle>
          <a:p>
            <a:r>
              <a:t>Les buts visés sont les suivants :</a:t>
            </a:r>
          </a:p>
        </p:txBody>
      </p:sp>
      <p:sp>
        <p:nvSpPr>
          <p:cNvPr id="314" name="Sous-titre 2"/>
          <p:cNvSpPr txBox="1"/>
          <p:nvPr/>
        </p:nvSpPr>
        <p:spPr>
          <a:xfrm>
            <a:off x="5024931" y="417122"/>
            <a:ext cx="6375912" cy="6062503"/>
          </a:xfrm>
          <a:prstGeom prst="rect">
            <a:avLst/>
          </a:prstGeom>
          <a:ln w="12700">
            <a:miter lim="400000"/>
          </a:ln>
          <a:effectLst>
            <a:outerShdw blurRad="203200" dist="39865" dir="19583746" rotWithShape="0">
              <a:srgbClr val="000000">
                <a:alpha val="8796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37006" indent="-437006" defTabSz="850391">
              <a:lnSpc>
                <a:spcPct val="110000"/>
              </a:lnSpc>
              <a:spcBef>
                <a:spcPts val="1600"/>
              </a:spcBef>
              <a:buClr>
                <a:srgbClr val="FFFFFF"/>
              </a:buClr>
              <a:buSzPct val="110000"/>
              <a:buAutoNum type="arabicPeriod"/>
              <a:defRPr sz="2604">
                <a:solidFill>
                  <a:srgbClr val="FFFFFF"/>
                </a:solidFill>
                <a:latin typeface="+mn-lt"/>
                <a:ea typeface="+mn-ea"/>
                <a:cs typeface="+mn-cs"/>
                <a:sym typeface="Roboto"/>
              </a:defRPr>
            </a:pPr>
            <a:r>
              <a:t>Guérir des souffrances causées par </a:t>
            </a:r>
            <a:br/>
            <a:r>
              <a:t>la colonisation et le racisme en reprenant le contrôle de son destin. </a:t>
            </a:r>
          </a:p>
          <a:p>
            <a:pPr marL="437006" indent="-437006" defTabSz="850391">
              <a:lnSpc>
                <a:spcPct val="110000"/>
              </a:lnSpc>
              <a:spcBef>
                <a:spcPts val="1600"/>
              </a:spcBef>
              <a:buClr>
                <a:srgbClr val="FFFFFF"/>
              </a:buClr>
              <a:buSzPct val="110000"/>
              <a:buAutoNum type="arabicPeriod"/>
              <a:defRPr sz="2604">
                <a:solidFill>
                  <a:srgbClr val="FFFFFF"/>
                </a:solidFill>
                <a:latin typeface="+mn-lt"/>
                <a:ea typeface="+mn-ea"/>
                <a:cs typeface="+mn-cs"/>
                <a:sym typeface="Roboto"/>
              </a:defRPr>
            </a:pPr>
            <a:r>
              <a:t>Revendiquer l’autodétermination </a:t>
            </a:r>
            <a:br/>
            <a:r>
              <a:t>des personnes et des territoires.</a:t>
            </a:r>
          </a:p>
          <a:p>
            <a:pPr marL="437006" indent="-437006" defTabSz="850391">
              <a:lnSpc>
                <a:spcPct val="110000"/>
              </a:lnSpc>
              <a:spcBef>
                <a:spcPts val="1600"/>
              </a:spcBef>
              <a:buClr>
                <a:srgbClr val="FFFFFF"/>
              </a:buClr>
              <a:buSzPct val="110000"/>
              <a:buAutoNum type="arabicPeriod"/>
              <a:defRPr sz="2604">
                <a:solidFill>
                  <a:srgbClr val="FFFFFF"/>
                </a:solidFill>
                <a:latin typeface="+mn-lt"/>
                <a:ea typeface="+mn-ea"/>
                <a:cs typeface="+mn-cs"/>
                <a:sym typeface="Roboto"/>
              </a:defRPr>
            </a:pPr>
            <a:r>
              <a:t>Faire respecter les savoirs et pratiques traditionnels. </a:t>
            </a:r>
          </a:p>
          <a:p>
            <a:pPr marL="437006" indent="-437006" defTabSz="850391">
              <a:lnSpc>
                <a:spcPct val="110000"/>
              </a:lnSpc>
              <a:spcBef>
                <a:spcPts val="1600"/>
              </a:spcBef>
              <a:buClr>
                <a:srgbClr val="FFFFFF"/>
              </a:buClr>
              <a:buSzPct val="110000"/>
              <a:buAutoNum type="arabicPeriod"/>
              <a:defRPr sz="2604">
                <a:solidFill>
                  <a:srgbClr val="FFFFFF"/>
                </a:solidFill>
                <a:latin typeface="+mn-lt"/>
                <a:ea typeface="+mn-ea"/>
                <a:cs typeface="+mn-cs"/>
                <a:sym typeface="Roboto"/>
              </a:defRPr>
            </a:pPr>
            <a:r>
              <a:t>Transformer les institutions actuelles </a:t>
            </a:r>
            <a:br/>
            <a:r>
              <a:t>et cesser le processus de colonisation et l’extractivisme afin d’en contrer </a:t>
            </a:r>
            <a:br/>
            <a:r>
              <a:t>les effets néfastes. </a:t>
            </a:r>
          </a:p>
        </p:txBody>
      </p:sp>
      <p:sp>
        <p:nvSpPr>
          <p:cNvPr id="315" name="Straight Connector 17"/>
          <p:cNvSpPr/>
          <p:nvPr/>
        </p:nvSpPr>
        <p:spPr>
          <a:xfrm flipH="1">
            <a:off x="4314024" y="509795"/>
            <a:ext cx="1" cy="587715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E4E4E"/>
        </a:solidFill>
        <a:effectLst/>
      </p:bgPr>
    </p:bg>
    <p:spTree>
      <p:nvGrpSpPr>
        <p:cNvPr id="1" name=""/>
        <p:cNvGrpSpPr/>
        <p:nvPr/>
      </p:nvGrpSpPr>
      <p:grpSpPr>
        <a:xfrm>
          <a:off x="0" y="0"/>
          <a:ext cx="0" cy="0"/>
          <a:chOff x="0" y="0"/>
          <a:chExt cx="0" cy="0"/>
        </a:xfrm>
      </p:grpSpPr>
      <p:pic>
        <p:nvPicPr>
          <p:cNvPr id="319" name="Picture 2" descr="Picture 2"/>
          <p:cNvPicPr>
            <a:picLocks noChangeAspect="1"/>
          </p:cNvPicPr>
          <p:nvPr/>
        </p:nvPicPr>
        <p:blipFill>
          <a:blip r:embed="rId3">
            <a:alphaModFix amt="35000"/>
          </a:blip>
          <a:srcRect l="552" t="8844" r="309" b="6918"/>
          <a:stretch>
            <a:fillRect/>
          </a:stretch>
        </p:blipFill>
        <p:spPr>
          <a:xfrm>
            <a:off x="-11311" y="-8930"/>
            <a:ext cx="12214543" cy="6875894"/>
          </a:xfrm>
          <a:prstGeom prst="rect">
            <a:avLst/>
          </a:prstGeom>
          <a:ln w="12700">
            <a:miter lim="400000"/>
          </a:ln>
        </p:spPr>
      </p:pic>
      <p:sp>
        <p:nvSpPr>
          <p:cNvPr id="320" name="Titre 1"/>
          <p:cNvSpPr txBox="1">
            <a:spLocks noGrp="1"/>
          </p:cNvSpPr>
          <p:nvPr>
            <p:ph type="title"/>
          </p:nvPr>
        </p:nvSpPr>
        <p:spPr>
          <a:xfrm>
            <a:off x="335794" y="1271582"/>
            <a:ext cx="4227932" cy="4518036"/>
          </a:xfrm>
          <a:prstGeom prst="rect">
            <a:avLst/>
          </a:prstGeom>
          <a:effectLst>
            <a:outerShdw blurRad="876300" dist="152400" dir="10800000" rotWithShape="0">
              <a:srgbClr val="000000"/>
            </a:outerShdw>
          </a:effectLst>
        </p:spPr>
        <p:txBody>
          <a:bodyPr anchor="t"/>
          <a:lstStyle/>
          <a:p>
            <a:pPr algn="r" defTabSz="448055">
              <a:lnSpc>
                <a:spcPct val="110000"/>
              </a:lnSpc>
              <a:defRPr sz="3528" spc="35">
                <a:solidFill>
                  <a:srgbClr val="FFFFFF"/>
                </a:solidFill>
                <a:latin typeface="Volkhov-Regular"/>
                <a:ea typeface="Volkhov-Regular"/>
                <a:cs typeface="Volkhov-Regular"/>
                <a:sym typeface="Volkhov-Regular"/>
              </a:defRPr>
            </a:pPr>
            <a:r>
              <a:t>La reconnaissance des cultures </a:t>
            </a:r>
            <a:br/>
            <a:r>
              <a:t>et des savoirs traditionnels effacés et invalidés par </a:t>
            </a:r>
            <a:br/>
            <a:r>
              <a:t>le colonialisme</a:t>
            </a:r>
          </a:p>
        </p:txBody>
      </p:sp>
      <p:sp>
        <p:nvSpPr>
          <p:cNvPr id="321" name="Sous-titre 2"/>
          <p:cNvSpPr txBox="1"/>
          <p:nvPr/>
        </p:nvSpPr>
        <p:spPr>
          <a:xfrm>
            <a:off x="4977730" y="600948"/>
            <a:ext cx="6939688" cy="6062504"/>
          </a:xfrm>
          <a:prstGeom prst="rect">
            <a:avLst/>
          </a:prstGeom>
          <a:ln w="12700">
            <a:miter lim="400000"/>
          </a:ln>
          <a:effectLst>
            <a:outerShdw blurRad="4445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58140" indent="-358140" defTabSz="859536">
              <a:lnSpc>
                <a:spcPct val="110000"/>
              </a:lnSpc>
              <a:spcBef>
                <a:spcPts val="1800"/>
              </a:spcBef>
              <a:buClr>
                <a:srgbClr val="FFCD00"/>
              </a:buClr>
              <a:buSzPct val="120000"/>
              <a:buFont typeface="Symbol"/>
              <a:buChar char="·"/>
              <a:defRPr sz="2632">
                <a:solidFill>
                  <a:srgbClr val="FFFFFF"/>
                </a:solidFill>
                <a:latin typeface="Roboto Light"/>
                <a:ea typeface="Roboto Light"/>
                <a:cs typeface="Roboto Light"/>
                <a:sym typeface="Roboto Light"/>
              </a:defRPr>
            </a:pPr>
            <a:r>
              <a:rPr b="1" dirty="0"/>
              <a:t>Dans </a:t>
            </a:r>
            <a:r>
              <a:rPr b="1" dirty="0" err="1"/>
              <a:t>cette</a:t>
            </a:r>
            <a:r>
              <a:rPr b="1" dirty="0"/>
              <a:t> </a:t>
            </a:r>
            <a:r>
              <a:rPr b="1" dirty="0" err="1"/>
              <a:t>présentation</a:t>
            </a:r>
            <a:r>
              <a:rPr b="1" dirty="0"/>
              <a:t>, nous </a:t>
            </a:r>
            <a:r>
              <a:rPr b="1" dirty="0" err="1"/>
              <a:t>avons</a:t>
            </a:r>
            <a:r>
              <a:rPr b="1" dirty="0"/>
              <a:t> </a:t>
            </a:r>
            <a:r>
              <a:rPr b="1" dirty="0" err="1"/>
              <a:t>discuté</a:t>
            </a:r>
            <a:r>
              <a:rPr b="1" dirty="0"/>
              <a:t> </a:t>
            </a:r>
            <a:r>
              <a:rPr b="1" dirty="0" err="1"/>
              <a:t>longuement</a:t>
            </a:r>
            <a:r>
              <a:rPr b="1" dirty="0"/>
              <a:t> du </a:t>
            </a:r>
            <a:r>
              <a:rPr b="1" dirty="0" err="1"/>
              <a:t>colonialisme</a:t>
            </a:r>
            <a:r>
              <a:rPr b="1" dirty="0"/>
              <a:t> et de </a:t>
            </a:r>
            <a:r>
              <a:rPr b="1" dirty="0" err="1"/>
              <a:t>ses</a:t>
            </a:r>
            <a:r>
              <a:rPr b="1" dirty="0"/>
              <a:t> </a:t>
            </a:r>
            <a:r>
              <a:rPr b="1" dirty="0" err="1"/>
              <a:t>effets</a:t>
            </a:r>
            <a:r>
              <a:rPr b="1" dirty="0"/>
              <a:t>. </a:t>
            </a:r>
            <a:r>
              <a:rPr b="1" dirty="0" err="1"/>
              <a:t>Mais</a:t>
            </a:r>
            <a:r>
              <a:rPr b="1" dirty="0"/>
              <a:t> il </a:t>
            </a:r>
            <a:r>
              <a:rPr b="1" dirty="0" err="1"/>
              <a:t>est</a:t>
            </a:r>
            <a:r>
              <a:rPr b="1" dirty="0"/>
              <a:t> </a:t>
            </a:r>
            <a:r>
              <a:rPr b="1" dirty="0" err="1"/>
              <a:t>aussi</a:t>
            </a:r>
            <a:r>
              <a:rPr b="1" dirty="0"/>
              <a:t> important de </a:t>
            </a:r>
            <a:r>
              <a:rPr b="1" dirty="0" err="1"/>
              <a:t>parler</a:t>
            </a:r>
            <a:r>
              <a:rPr b="1" dirty="0"/>
              <a:t> de la culture </a:t>
            </a:r>
            <a:r>
              <a:rPr b="1" dirty="0" err="1"/>
              <a:t>toujours</a:t>
            </a:r>
            <a:r>
              <a:rPr b="1" dirty="0"/>
              <a:t> </a:t>
            </a:r>
            <a:r>
              <a:rPr b="1" dirty="0" err="1"/>
              <a:t>vive</a:t>
            </a:r>
            <a:r>
              <a:rPr b="1" dirty="0"/>
              <a:t> des Premiers </a:t>
            </a:r>
            <a:r>
              <a:rPr b="1" dirty="0" err="1"/>
              <a:t>Peuples</a:t>
            </a:r>
            <a:r>
              <a:rPr b="1" dirty="0"/>
              <a:t> qui continue de se </a:t>
            </a:r>
            <a:r>
              <a:rPr b="1" dirty="0" err="1"/>
              <a:t>transmettre</a:t>
            </a:r>
            <a:r>
              <a:rPr b="1" dirty="0"/>
              <a:t> entre les </a:t>
            </a:r>
            <a:r>
              <a:rPr b="1" dirty="0" err="1"/>
              <a:t>générations</a:t>
            </a:r>
            <a:r>
              <a:rPr b="1" dirty="0"/>
              <a:t>, et </a:t>
            </a:r>
            <a:r>
              <a:rPr b="1" dirty="0" err="1"/>
              <a:t>ce</a:t>
            </a:r>
            <a:r>
              <a:rPr b="1" dirty="0"/>
              <a:t>, malgré les obstacles du </a:t>
            </a:r>
            <a:r>
              <a:rPr b="1" dirty="0" err="1"/>
              <a:t>colonialisme</a:t>
            </a:r>
            <a:r>
              <a:rPr b="1" dirty="0"/>
              <a:t> </a:t>
            </a:r>
            <a:r>
              <a:rPr b="1" dirty="0" err="1"/>
              <a:t>toujours</a:t>
            </a:r>
            <a:r>
              <a:rPr b="1" dirty="0"/>
              <a:t> </a:t>
            </a:r>
            <a:r>
              <a:rPr b="1" dirty="0" err="1"/>
              <a:t>actuel</a:t>
            </a:r>
            <a:r>
              <a:rPr b="1" dirty="0"/>
              <a:t>. </a:t>
            </a:r>
          </a:p>
          <a:p>
            <a:pPr marL="358140" indent="-358140" defTabSz="859536">
              <a:lnSpc>
                <a:spcPct val="110000"/>
              </a:lnSpc>
              <a:spcBef>
                <a:spcPts val="1800"/>
              </a:spcBef>
              <a:buClr>
                <a:srgbClr val="FFCD00"/>
              </a:buClr>
              <a:buSzPct val="120000"/>
              <a:buFont typeface="Symbol"/>
              <a:buChar char="·"/>
              <a:defRPr sz="2632">
                <a:solidFill>
                  <a:srgbClr val="FFFFFF"/>
                </a:solidFill>
                <a:latin typeface="Roboto Light"/>
                <a:ea typeface="Roboto Light"/>
                <a:cs typeface="Roboto Light"/>
                <a:sym typeface="Roboto Light"/>
              </a:defRPr>
            </a:pPr>
            <a:r>
              <a:rPr b="1" dirty="0"/>
              <a:t>Dans le cadre de </a:t>
            </a:r>
            <a:r>
              <a:rPr b="1" dirty="0" err="1"/>
              <a:t>ce</a:t>
            </a:r>
            <a:r>
              <a:rPr b="1" dirty="0"/>
              <a:t> module, nous </a:t>
            </a:r>
            <a:r>
              <a:rPr b="1" dirty="0" err="1"/>
              <a:t>nous</a:t>
            </a:r>
            <a:r>
              <a:rPr b="1" dirty="0"/>
              <a:t> </a:t>
            </a:r>
            <a:r>
              <a:rPr b="1" dirty="0" err="1"/>
              <a:t>concentrerons</a:t>
            </a:r>
            <a:r>
              <a:rPr b="1" dirty="0"/>
              <a:t> sur « La reconnaissance des cultures et des </a:t>
            </a:r>
            <a:r>
              <a:rPr b="1" dirty="0" err="1"/>
              <a:t>savoirs</a:t>
            </a:r>
            <a:r>
              <a:rPr b="1" dirty="0"/>
              <a:t> </a:t>
            </a:r>
            <a:r>
              <a:rPr b="1" dirty="0" err="1"/>
              <a:t>traditionnels</a:t>
            </a:r>
            <a:r>
              <a:rPr b="1" dirty="0"/>
              <a:t> </a:t>
            </a:r>
            <a:r>
              <a:rPr b="1" dirty="0" err="1"/>
              <a:t>effacés</a:t>
            </a:r>
            <a:r>
              <a:rPr b="1" dirty="0"/>
              <a:t> et </a:t>
            </a:r>
            <a:r>
              <a:rPr b="1" dirty="0" err="1"/>
              <a:t>invalidés</a:t>
            </a:r>
            <a:r>
              <a:rPr b="1" dirty="0"/>
              <a:t> par le </a:t>
            </a:r>
            <a:r>
              <a:rPr b="1" dirty="0" err="1"/>
              <a:t>colonialisme</a:t>
            </a:r>
            <a:r>
              <a:rPr b="1" dirty="0"/>
              <a:t> ».  </a:t>
            </a:r>
          </a:p>
        </p:txBody>
      </p:sp>
      <p:sp>
        <p:nvSpPr>
          <p:cNvPr id="322" name="Straight Connector 17"/>
          <p:cNvSpPr/>
          <p:nvPr/>
        </p:nvSpPr>
        <p:spPr>
          <a:xfrm flipH="1">
            <a:off x="4802477" y="718951"/>
            <a:ext cx="1" cy="547089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Picture 2" descr="Picture 2"/>
          <p:cNvPicPr>
            <a:picLocks noChangeAspect="1"/>
          </p:cNvPicPr>
          <p:nvPr/>
        </p:nvPicPr>
        <p:blipFill>
          <a:blip r:embed="rId3"/>
          <a:srcRect l="2955" t="7430" r="10846" b="15198"/>
          <a:stretch>
            <a:fillRect/>
          </a:stretch>
        </p:blipFill>
        <p:spPr>
          <a:xfrm>
            <a:off x="-8628" y="1570457"/>
            <a:ext cx="4433639" cy="5306102"/>
          </a:xfrm>
          <a:prstGeom prst="rect">
            <a:avLst/>
          </a:prstGeom>
          <a:ln w="12700">
            <a:miter lim="400000"/>
          </a:ln>
        </p:spPr>
      </p:pic>
      <p:sp>
        <p:nvSpPr>
          <p:cNvPr id="327" name="Rectangle 31"/>
          <p:cNvSpPr/>
          <p:nvPr/>
        </p:nvSpPr>
        <p:spPr>
          <a:xfrm>
            <a:off x="34152" y="1534454"/>
            <a:ext cx="12156804" cy="3691"/>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28" name="Titre 1"/>
          <p:cNvSpPr txBox="1"/>
          <p:nvPr/>
        </p:nvSpPr>
        <p:spPr>
          <a:xfrm>
            <a:off x="531995" y="171066"/>
            <a:ext cx="11288511" cy="130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429768">
              <a:lnSpc>
                <a:spcPct val="110000"/>
              </a:lnSpc>
              <a:defRPr sz="3384" spc="33">
                <a:solidFill>
                  <a:srgbClr val="FFFFFF"/>
                </a:solidFill>
                <a:latin typeface="Volkhov-Regular"/>
                <a:ea typeface="Volkhov-Regular"/>
                <a:cs typeface="Volkhov-Regular"/>
                <a:sym typeface="Volkhov-Regular"/>
              </a:defRPr>
            </a:lvl1pPr>
          </a:lstStyle>
          <a:p>
            <a:r>
              <a:t>La reconnaissance des cultures et des savoirs traditionnels effacés et invalidés par le colonialisme </a:t>
            </a:r>
          </a:p>
        </p:txBody>
      </p:sp>
      <p:sp>
        <p:nvSpPr>
          <p:cNvPr id="329" name="Sous-titre 2"/>
          <p:cNvSpPr txBox="1"/>
          <p:nvPr/>
        </p:nvSpPr>
        <p:spPr>
          <a:xfrm>
            <a:off x="4686481" y="1735296"/>
            <a:ext cx="7177160" cy="4976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24663" indent="-224663" defTabSz="557784">
              <a:lnSpc>
                <a:spcPct val="110000"/>
              </a:lnSpc>
              <a:spcBef>
                <a:spcPts val="9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000" b="1" dirty="0" err="1">
                <a:solidFill>
                  <a:srgbClr val="FFFFFF"/>
                </a:solidFill>
              </a:rPr>
              <a:t>L’un</a:t>
            </a:r>
            <a:r>
              <a:rPr sz="2000" b="1" dirty="0">
                <a:solidFill>
                  <a:srgbClr val="FFFFFF"/>
                </a:solidFill>
              </a:rPr>
              <a:t> des </a:t>
            </a:r>
            <a:r>
              <a:rPr sz="2000" b="1" dirty="0" err="1">
                <a:solidFill>
                  <a:srgbClr val="FFFFFF"/>
                </a:solidFill>
              </a:rPr>
              <a:t>moyens</a:t>
            </a:r>
            <a:r>
              <a:rPr sz="2000" b="1" dirty="0">
                <a:solidFill>
                  <a:srgbClr val="FFFFFF"/>
                </a:solidFill>
              </a:rPr>
              <a:t> pour </a:t>
            </a:r>
            <a:r>
              <a:rPr sz="2000" b="1" dirty="0" err="1">
                <a:solidFill>
                  <a:srgbClr val="FFFFFF"/>
                </a:solidFill>
              </a:rPr>
              <a:t>atteindre</a:t>
            </a:r>
            <a:r>
              <a:rPr sz="2000" b="1" dirty="0">
                <a:solidFill>
                  <a:srgbClr val="FFFFFF"/>
                </a:solidFill>
              </a:rPr>
              <a:t> </a:t>
            </a:r>
            <a:r>
              <a:rPr sz="2000" b="1" dirty="0" err="1">
                <a:solidFill>
                  <a:srgbClr val="FFFFFF"/>
                </a:solidFill>
              </a:rPr>
              <a:t>cet</a:t>
            </a:r>
            <a:r>
              <a:rPr sz="2000" b="1" dirty="0">
                <a:solidFill>
                  <a:srgbClr val="FFFFFF"/>
                </a:solidFill>
              </a:rPr>
              <a:t> </a:t>
            </a:r>
            <a:r>
              <a:rPr sz="2000" b="1" dirty="0" err="1">
                <a:solidFill>
                  <a:srgbClr val="FFFFFF"/>
                </a:solidFill>
              </a:rPr>
              <a:t>objectif</a:t>
            </a:r>
            <a:r>
              <a:rPr sz="2000" b="1" dirty="0">
                <a:solidFill>
                  <a:srgbClr val="FFFFFF"/>
                </a:solidFill>
              </a:rPr>
              <a:t> </a:t>
            </a:r>
            <a:r>
              <a:rPr sz="2000" b="1" dirty="0" err="1">
                <a:solidFill>
                  <a:srgbClr val="FFFFFF"/>
                </a:solidFill>
              </a:rPr>
              <a:t>est</a:t>
            </a:r>
            <a:r>
              <a:rPr sz="2000" b="1" dirty="0">
                <a:solidFill>
                  <a:srgbClr val="FFFFFF"/>
                </a:solidFill>
              </a:rPr>
              <a:t> </a:t>
            </a:r>
            <a:r>
              <a:rPr sz="2000" b="1" dirty="0" err="1">
                <a:solidFill>
                  <a:srgbClr val="FFFFFF"/>
                </a:solidFill>
              </a:rPr>
              <a:t>d’accorder</a:t>
            </a:r>
            <a:r>
              <a:rPr sz="2000" b="1" dirty="0">
                <a:solidFill>
                  <a:srgbClr val="FFFFFF"/>
                </a:solidFill>
              </a:rPr>
              <a:t> </a:t>
            </a:r>
            <a:br>
              <a:rPr sz="2000" b="1" dirty="0">
                <a:solidFill>
                  <a:srgbClr val="FFFFFF"/>
                </a:solidFill>
              </a:rPr>
            </a:br>
            <a:r>
              <a:rPr sz="2000" b="1" dirty="0" err="1">
                <a:solidFill>
                  <a:srgbClr val="FFFFFF"/>
                </a:solidFill>
              </a:rPr>
              <a:t>une</a:t>
            </a:r>
            <a:r>
              <a:rPr sz="2000" b="1" dirty="0">
                <a:solidFill>
                  <a:srgbClr val="FFFFFF"/>
                </a:solidFill>
              </a:rPr>
              <a:t> </a:t>
            </a:r>
            <a:r>
              <a:rPr sz="2000" b="1" dirty="0" err="1">
                <a:solidFill>
                  <a:srgbClr val="FFFFFF"/>
                </a:solidFill>
              </a:rPr>
              <a:t>grande</a:t>
            </a:r>
            <a:r>
              <a:rPr sz="2000" b="1" dirty="0">
                <a:solidFill>
                  <a:srgbClr val="FFFFFF"/>
                </a:solidFill>
              </a:rPr>
              <a:t> place à la parole des </a:t>
            </a:r>
            <a:r>
              <a:rPr sz="2000" b="1" dirty="0" err="1">
                <a:solidFill>
                  <a:srgbClr val="FFFFFF"/>
                </a:solidFill>
              </a:rPr>
              <a:t>Aîné.e.s</a:t>
            </a:r>
            <a:r>
              <a:rPr sz="2000" b="1" dirty="0">
                <a:solidFill>
                  <a:srgbClr val="FFFFFF"/>
                </a:solidFill>
              </a:rPr>
              <a:t>. </a:t>
            </a:r>
            <a:r>
              <a:rPr sz="2000" b="1" dirty="0" err="1">
                <a:solidFill>
                  <a:srgbClr val="FFFFFF"/>
                </a:solidFill>
              </a:rPr>
              <a:t>Ces</a:t>
            </a:r>
            <a:r>
              <a:rPr sz="2000" b="1" dirty="0">
                <a:solidFill>
                  <a:srgbClr val="FFFFFF"/>
                </a:solidFill>
              </a:rPr>
              <a:t> </a:t>
            </a:r>
            <a:r>
              <a:rPr sz="2000" b="1" dirty="0" err="1">
                <a:solidFill>
                  <a:srgbClr val="FFFFFF"/>
                </a:solidFill>
              </a:rPr>
              <a:t>personnes</a:t>
            </a:r>
            <a:r>
              <a:rPr sz="2000" b="1" dirty="0">
                <a:solidFill>
                  <a:srgbClr val="FFFFFF"/>
                </a:solidFill>
              </a:rPr>
              <a:t> </a:t>
            </a:r>
            <a:r>
              <a:rPr sz="2000" b="1" dirty="0" err="1">
                <a:solidFill>
                  <a:srgbClr val="FFFFFF"/>
                </a:solidFill>
              </a:rPr>
              <a:t>sont</a:t>
            </a:r>
            <a:r>
              <a:rPr sz="2000" b="1" dirty="0">
                <a:solidFill>
                  <a:srgbClr val="FFFFFF"/>
                </a:solidFill>
              </a:rPr>
              <a:t> </a:t>
            </a:r>
            <a:r>
              <a:rPr sz="2000" b="1" dirty="0" err="1">
                <a:solidFill>
                  <a:srgbClr val="FFFFFF"/>
                </a:solidFill>
              </a:rPr>
              <a:t>porteuses</a:t>
            </a:r>
            <a:r>
              <a:rPr sz="2000" b="1" dirty="0">
                <a:solidFill>
                  <a:srgbClr val="FFFFFF"/>
                </a:solidFill>
              </a:rPr>
              <a:t> des </a:t>
            </a:r>
            <a:r>
              <a:rPr sz="2000" b="1" dirty="0" err="1">
                <a:solidFill>
                  <a:srgbClr val="FFFFFF"/>
                </a:solidFill>
              </a:rPr>
              <a:t>savoirs</a:t>
            </a:r>
            <a:r>
              <a:rPr sz="2000" b="1" dirty="0">
                <a:solidFill>
                  <a:srgbClr val="FFFFFF"/>
                </a:solidFill>
              </a:rPr>
              <a:t> </a:t>
            </a:r>
            <a:r>
              <a:rPr sz="2000" b="1" dirty="0" err="1">
                <a:solidFill>
                  <a:srgbClr val="FFFFFF"/>
                </a:solidFill>
              </a:rPr>
              <a:t>traditionnels</a:t>
            </a:r>
            <a:r>
              <a:rPr sz="2000" b="1" dirty="0">
                <a:solidFill>
                  <a:srgbClr val="FFFFFF"/>
                </a:solidFill>
              </a:rPr>
              <a:t> et de la </a:t>
            </a:r>
            <a:r>
              <a:rPr sz="2000" b="1" dirty="0" err="1">
                <a:solidFill>
                  <a:srgbClr val="FFFFFF"/>
                </a:solidFill>
              </a:rPr>
              <a:t>mémoire</a:t>
            </a:r>
            <a:r>
              <a:rPr sz="2000" b="1" dirty="0">
                <a:solidFill>
                  <a:srgbClr val="FFFFFF"/>
                </a:solidFill>
              </a:rPr>
              <a:t> de </a:t>
            </a:r>
            <a:br>
              <a:rPr sz="2000" b="1" dirty="0">
                <a:solidFill>
                  <a:srgbClr val="FFFFFF"/>
                </a:solidFill>
              </a:rPr>
            </a:br>
            <a:r>
              <a:rPr sz="2000" b="1" dirty="0">
                <a:solidFill>
                  <a:srgbClr val="FFFFFF"/>
                </a:solidFill>
              </a:rPr>
              <a:t>la </a:t>
            </a:r>
            <a:r>
              <a:rPr sz="2000" b="1" dirty="0" err="1">
                <a:solidFill>
                  <a:srgbClr val="FFFFFF"/>
                </a:solidFill>
              </a:rPr>
              <a:t>communauté</a:t>
            </a:r>
            <a:r>
              <a:rPr sz="2000" b="1" dirty="0">
                <a:solidFill>
                  <a:srgbClr val="FFFFFF"/>
                </a:solidFill>
              </a:rPr>
              <a:t>. </a:t>
            </a:r>
            <a:r>
              <a:rPr sz="2000" b="1" dirty="0" err="1">
                <a:solidFill>
                  <a:srgbClr val="FFFFFF"/>
                </a:solidFill>
              </a:rPr>
              <a:t>Elles</a:t>
            </a:r>
            <a:r>
              <a:rPr sz="2000" b="1" dirty="0">
                <a:solidFill>
                  <a:srgbClr val="FFFFFF"/>
                </a:solidFill>
              </a:rPr>
              <a:t> </a:t>
            </a:r>
            <a:r>
              <a:rPr sz="2000" b="1" dirty="0" err="1">
                <a:solidFill>
                  <a:srgbClr val="FFFFFF"/>
                </a:solidFill>
              </a:rPr>
              <a:t>rapportent</a:t>
            </a:r>
            <a:r>
              <a:rPr sz="2000" b="1" dirty="0">
                <a:solidFill>
                  <a:srgbClr val="FFFFFF"/>
                </a:solidFill>
              </a:rPr>
              <a:t> </a:t>
            </a:r>
            <a:r>
              <a:rPr sz="2000" b="1" dirty="0" err="1">
                <a:solidFill>
                  <a:srgbClr val="FFFFFF"/>
                </a:solidFill>
              </a:rPr>
              <a:t>certains</a:t>
            </a:r>
            <a:r>
              <a:rPr sz="2000" b="1" dirty="0">
                <a:solidFill>
                  <a:srgbClr val="FFFFFF"/>
                </a:solidFill>
              </a:rPr>
              <a:t> </a:t>
            </a:r>
            <a:r>
              <a:rPr sz="2000" b="1" dirty="0" err="1">
                <a:solidFill>
                  <a:srgbClr val="FFFFFF"/>
                </a:solidFill>
              </a:rPr>
              <a:t>discours</a:t>
            </a:r>
            <a:r>
              <a:rPr sz="2000" b="1" dirty="0">
                <a:solidFill>
                  <a:srgbClr val="FFFFFF"/>
                </a:solidFill>
              </a:rPr>
              <a:t> qui ne </a:t>
            </a:r>
            <a:r>
              <a:rPr sz="2000" b="1" dirty="0" err="1">
                <a:solidFill>
                  <a:srgbClr val="FFFFFF"/>
                </a:solidFill>
              </a:rPr>
              <a:t>furent</a:t>
            </a:r>
            <a:r>
              <a:rPr sz="2000" b="1" dirty="0">
                <a:solidFill>
                  <a:srgbClr val="FFFFFF"/>
                </a:solidFill>
              </a:rPr>
              <a:t> pas </a:t>
            </a:r>
            <a:r>
              <a:rPr sz="2000" b="1" dirty="0" err="1">
                <a:solidFill>
                  <a:srgbClr val="FFFFFF"/>
                </a:solidFill>
              </a:rPr>
              <a:t>retenus</a:t>
            </a:r>
            <a:r>
              <a:rPr sz="2000" b="1" dirty="0">
                <a:solidFill>
                  <a:srgbClr val="FFFFFF"/>
                </a:solidFill>
              </a:rPr>
              <a:t> par </a:t>
            </a:r>
            <a:r>
              <a:rPr sz="2000" b="1" dirty="0" err="1">
                <a:solidFill>
                  <a:srgbClr val="FFFFFF"/>
                </a:solidFill>
              </a:rPr>
              <a:t>l’histoire</a:t>
            </a:r>
            <a:r>
              <a:rPr sz="2000" b="1" dirty="0">
                <a:solidFill>
                  <a:srgbClr val="FFFFFF"/>
                </a:solidFill>
              </a:rPr>
              <a:t> </a:t>
            </a:r>
            <a:r>
              <a:rPr sz="2000" b="1" dirty="0" err="1">
                <a:solidFill>
                  <a:srgbClr val="FFFFFF"/>
                </a:solidFill>
              </a:rPr>
              <a:t>officielle</a:t>
            </a:r>
            <a:r>
              <a:rPr sz="2000" b="1" dirty="0">
                <a:solidFill>
                  <a:srgbClr val="FFFFFF"/>
                </a:solidFill>
              </a:rPr>
              <a:t>, </a:t>
            </a:r>
            <a:r>
              <a:rPr sz="2000" b="1" dirty="0" err="1">
                <a:solidFill>
                  <a:srgbClr val="FFFFFF"/>
                </a:solidFill>
              </a:rPr>
              <a:t>mais</a:t>
            </a:r>
            <a:r>
              <a:rPr sz="2000" b="1" dirty="0">
                <a:solidFill>
                  <a:srgbClr val="FFFFFF"/>
                </a:solidFill>
              </a:rPr>
              <a:t> qui </a:t>
            </a:r>
            <a:r>
              <a:rPr sz="2000" b="1" dirty="0" err="1">
                <a:solidFill>
                  <a:srgbClr val="FFFFFF"/>
                </a:solidFill>
              </a:rPr>
              <a:t>influencent</a:t>
            </a:r>
            <a:r>
              <a:rPr sz="2000" b="1" dirty="0">
                <a:solidFill>
                  <a:srgbClr val="FFFFFF"/>
                </a:solidFill>
              </a:rPr>
              <a:t> tout de </a:t>
            </a:r>
            <a:r>
              <a:rPr sz="2000" b="1" dirty="0" err="1">
                <a:solidFill>
                  <a:srgbClr val="FFFFFF"/>
                </a:solidFill>
              </a:rPr>
              <a:t>même</a:t>
            </a:r>
            <a:r>
              <a:rPr sz="2000" b="1" dirty="0">
                <a:solidFill>
                  <a:srgbClr val="FFFFFF"/>
                </a:solidFill>
              </a:rPr>
              <a:t> la vision des Premiers </a:t>
            </a:r>
            <a:r>
              <a:rPr sz="2000" b="1" dirty="0" err="1">
                <a:solidFill>
                  <a:srgbClr val="FFFFFF"/>
                </a:solidFill>
              </a:rPr>
              <a:t>Peuples</a:t>
            </a:r>
            <a:r>
              <a:rPr sz="2000" b="1" dirty="0">
                <a:solidFill>
                  <a:srgbClr val="FFFFFF"/>
                </a:solidFill>
              </a:rPr>
              <a:t> de </a:t>
            </a:r>
            <a:r>
              <a:rPr sz="2000" b="1" dirty="0" err="1">
                <a:solidFill>
                  <a:srgbClr val="FFFFFF"/>
                </a:solidFill>
              </a:rPr>
              <a:t>l’histoire</a:t>
            </a:r>
            <a:r>
              <a:rPr sz="2000" b="1" dirty="0">
                <a:solidFill>
                  <a:srgbClr val="FFFFFF"/>
                </a:solidFill>
              </a:rPr>
              <a:t>.    </a:t>
            </a:r>
          </a:p>
          <a:p>
            <a:pPr marL="224663" indent="-224663" defTabSz="557784">
              <a:lnSpc>
                <a:spcPct val="110000"/>
              </a:lnSpc>
              <a:spcBef>
                <a:spcPts val="9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000" b="1" dirty="0">
                <a:solidFill>
                  <a:srgbClr val="FFFFFF"/>
                </a:solidFill>
              </a:rPr>
              <a:t>Nous </a:t>
            </a:r>
            <a:r>
              <a:rPr sz="2000" b="1" dirty="0" err="1">
                <a:solidFill>
                  <a:srgbClr val="FFFFFF"/>
                </a:solidFill>
              </a:rPr>
              <a:t>vous</a:t>
            </a:r>
            <a:r>
              <a:rPr sz="2000" b="1" dirty="0">
                <a:solidFill>
                  <a:srgbClr val="FFFFFF"/>
                </a:solidFill>
              </a:rPr>
              <a:t> </a:t>
            </a:r>
            <a:r>
              <a:rPr sz="2000" b="1" dirty="0" err="1">
                <a:solidFill>
                  <a:srgbClr val="FFFFFF"/>
                </a:solidFill>
              </a:rPr>
              <a:t>proposons</a:t>
            </a:r>
            <a:r>
              <a:rPr sz="2000" b="1" dirty="0">
                <a:solidFill>
                  <a:srgbClr val="FFFFFF"/>
                </a:solidFill>
              </a:rPr>
              <a:t> de lire un </a:t>
            </a:r>
            <a:r>
              <a:rPr sz="2000" b="1" dirty="0" err="1">
                <a:solidFill>
                  <a:srgbClr val="FFFFFF"/>
                </a:solidFill>
              </a:rPr>
              <a:t>entretien</a:t>
            </a:r>
            <a:r>
              <a:rPr sz="2000" b="1" dirty="0">
                <a:solidFill>
                  <a:srgbClr val="FFFFFF"/>
                </a:solidFill>
              </a:rPr>
              <a:t> entre Pierrot Ross-Tremblay (auteur, </a:t>
            </a:r>
            <a:r>
              <a:rPr sz="2000" b="1" dirty="0" err="1">
                <a:solidFill>
                  <a:srgbClr val="FFFFFF"/>
                </a:solidFill>
              </a:rPr>
              <a:t>juriste</a:t>
            </a:r>
            <a:r>
              <a:rPr sz="2000" b="1" dirty="0">
                <a:solidFill>
                  <a:srgbClr val="FFFFFF"/>
                </a:solidFill>
              </a:rPr>
              <a:t> et </a:t>
            </a:r>
            <a:r>
              <a:rPr sz="2000" b="1" dirty="0" err="1">
                <a:solidFill>
                  <a:srgbClr val="FFFFFF"/>
                </a:solidFill>
              </a:rPr>
              <a:t>sociologue</a:t>
            </a:r>
            <a:r>
              <a:rPr sz="2000" b="1" dirty="0">
                <a:solidFill>
                  <a:srgbClr val="FFFFFF"/>
                </a:solidFill>
              </a:rPr>
              <a:t> </a:t>
            </a:r>
            <a:r>
              <a:rPr sz="2000" b="1" dirty="0" err="1">
                <a:solidFill>
                  <a:srgbClr val="FFFFFF"/>
                </a:solidFill>
              </a:rPr>
              <a:t>innu</a:t>
            </a:r>
            <a:r>
              <a:rPr sz="2000" b="1" dirty="0">
                <a:solidFill>
                  <a:srgbClr val="FFFFFF"/>
                </a:solidFill>
              </a:rPr>
              <a:t>) et Charles Coocoo (</a:t>
            </a:r>
            <a:r>
              <a:rPr sz="2000" b="1" dirty="0" err="1">
                <a:solidFill>
                  <a:srgbClr val="FFFFFF"/>
                </a:solidFill>
              </a:rPr>
              <a:t>écrivain</a:t>
            </a:r>
            <a:r>
              <a:rPr sz="2000" b="1" dirty="0">
                <a:solidFill>
                  <a:srgbClr val="FFFFFF"/>
                </a:solidFill>
              </a:rPr>
              <a:t> et </a:t>
            </a:r>
            <a:r>
              <a:rPr sz="2000" b="1" dirty="0" err="1">
                <a:solidFill>
                  <a:srgbClr val="FFFFFF"/>
                </a:solidFill>
              </a:rPr>
              <a:t>Aîné</a:t>
            </a:r>
            <a:r>
              <a:rPr sz="2000" b="1" dirty="0">
                <a:solidFill>
                  <a:srgbClr val="FFFFFF"/>
                </a:solidFill>
              </a:rPr>
              <a:t> de la </a:t>
            </a:r>
            <a:r>
              <a:rPr sz="2000" b="1" dirty="0" err="1">
                <a:solidFill>
                  <a:srgbClr val="FFFFFF"/>
                </a:solidFill>
              </a:rPr>
              <a:t>communauté</a:t>
            </a:r>
            <a:r>
              <a:rPr sz="2000" b="1" dirty="0">
                <a:solidFill>
                  <a:srgbClr val="FFFFFF"/>
                </a:solidFill>
              </a:rPr>
              <a:t> de </a:t>
            </a:r>
            <a:r>
              <a:rPr sz="2000" b="1" dirty="0" err="1">
                <a:solidFill>
                  <a:srgbClr val="FFFFFF"/>
                </a:solidFill>
              </a:rPr>
              <a:t>Wemotaci</a:t>
            </a:r>
            <a:r>
              <a:rPr sz="2000" b="1" dirty="0">
                <a:solidFill>
                  <a:srgbClr val="FFFFFF"/>
                </a:solidFill>
              </a:rPr>
              <a:t>). </a:t>
            </a:r>
          </a:p>
          <a:p>
            <a:pPr marL="224663" indent="-224663" defTabSz="557784">
              <a:lnSpc>
                <a:spcPct val="110000"/>
              </a:lnSpc>
              <a:spcBef>
                <a:spcPts val="900"/>
              </a:spcBef>
              <a:buClr>
                <a:srgbClr val="FFCD00"/>
              </a:buClr>
              <a:buSzPct val="120000"/>
              <a:buFont typeface="Symbol"/>
              <a:buChar char="·"/>
              <a:defRPr sz="1952">
                <a:solidFill>
                  <a:srgbClr val="FFFFFF"/>
                </a:solidFill>
                <a:latin typeface="Roboto Light"/>
                <a:ea typeface="Roboto Light"/>
                <a:cs typeface="Roboto Light"/>
                <a:sym typeface="Roboto Light"/>
              </a:defRPr>
            </a:pPr>
            <a:r>
              <a:rPr sz="2000" b="1" dirty="0">
                <a:solidFill>
                  <a:srgbClr val="FFFFFF"/>
                </a:solidFill>
              </a:rPr>
              <a:t>Nous </a:t>
            </a:r>
            <a:r>
              <a:rPr sz="2000" b="1" dirty="0" err="1">
                <a:solidFill>
                  <a:srgbClr val="FFFFFF"/>
                </a:solidFill>
              </a:rPr>
              <a:t>compléterons</a:t>
            </a:r>
            <a:r>
              <a:rPr sz="2000" b="1" dirty="0">
                <a:solidFill>
                  <a:srgbClr val="FFFFFF"/>
                </a:solidFill>
              </a:rPr>
              <a:t> </a:t>
            </a:r>
            <a:r>
              <a:rPr sz="2000" b="1" dirty="0" err="1">
                <a:solidFill>
                  <a:srgbClr val="FFFFFF"/>
                </a:solidFill>
              </a:rPr>
              <a:t>cette</a:t>
            </a:r>
            <a:r>
              <a:rPr sz="2000" b="1" dirty="0">
                <a:solidFill>
                  <a:srgbClr val="FFFFFF"/>
                </a:solidFill>
              </a:rPr>
              <a:t> </a:t>
            </a:r>
            <a:r>
              <a:rPr sz="2000" b="1" dirty="0" err="1">
                <a:solidFill>
                  <a:srgbClr val="FFFFFF"/>
                </a:solidFill>
              </a:rPr>
              <a:t>analyse</a:t>
            </a:r>
            <a:r>
              <a:rPr sz="2000" b="1" dirty="0">
                <a:solidFill>
                  <a:srgbClr val="FFFFFF"/>
                </a:solidFill>
              </a:rPr>
              <a:t> par la lecture de </a:t>
            </a:r>
            <a:r>
              <a:rPr sz="2000" b="1" dirty="0" err="1">
                <a:solidFill>
                  <a:srgbClr val="FFFFFF"/>
                </a:solidFill>
              </a:rPr>
              <a:t>Manifeste</a:t>
            </a:r>
            <a:r>
              <a:rPr sz="2000" b="1" dirty="0">
                <a:solidFill>
                  <a:srgbClr val="FFFFFF"/>
                </a:solidFill>
              </a:rPr>
              <a:t> des Premiers </a:t>
            </a:r>
            <a:r>
              <a:rPr sz="2000" b="1" dirty="0" err="1">
                <a:solidFill>
                  <a:srgbClr val="FFFFFF"/>
                </a:solidFill>
              </a:rPr>
              <a:t>Peuples</a:t>
            </a:r>
            <a:r>
              <a:rPr sz="2000" b="1" dirty="0">
                <a:solidFill>
                  <a:srgbClr val="FFFFFF"/>
                </a:solidFill>
              </a:rPr>
              <a:t>, </a:t>
            </a:r>
            <a:r>
              <a:rPr sz="2000" b="1" dirty="0" err="1">
                <a:solidFill>
                  <a:srgbClr val="FFFFFF"/>
                </a:solidFill>
              </a:rPr>
              <a:t>produit</a:t>
            </a:r>
            <a:r>
              <a:rPr sz="2000" b="1" dirty="0">
                <a:solidFill>
                  <a:srgbClr val="FFFFFF"/>
                </a:solidFill>
              </a:rPr>
              <a:t> </a:t>
            </a:r>
            <a:r>
              <a:rPr sz="2000" b="1" dirty="0" err="1">
                <a:solidFill>
                  <a:srgbClr val="FFFFFF"/>
                </a:solidFill>
              </a:rPr>
              <a:t>en</a:t>
            </a:r>
            <a:r>
              <a:rPr sz="2000" b="1" dirty="0">
                <a:solidFill>
                  <a:srgbClr val="FFFFFF"/>
                </a:solidFill>
              </a:rPr>
              <a:t> consultation avec </a:t>
            </a:r>
            <a:r>
              <a:rPr sz="2000" b="1" dirty="0" err="1">
                <a:solidFill>
                  <a:srgbClr val="FFFFFF"/>
                </a:solidFill>
              </a:rPr>
              <a:t>plusieurs</a:t>
            </a:r>
            <a:r>
              <a:rPr sz="2000" b="1" dirty="0">
                <a:solidFill>
                  <a:srgbClr val="FFFFFF"/>
                </a:solidFill>
              </a:rPr>
              <a:t> </a:t>
            </a:r>
            <a:r>
              <a:rPr sz="2000" b="1" dirty="0" err="1">
                <a:solidFill>
                  <a:srgbClr val="FFFFFF"/>
                </a:solidFill>
              </a:rPr>
              <a:t>ainé.e.s</a:t>
            </a:r>
            <a:r>
              <a:rPr sz="2000" b="1" dirty="0">
                <a:solidFill>
                  <a:srgbClr val="FFFFFF"/>
                </a:solidFill>
              </a:rPr>
              <a:t> des Premiers </a:t>
            </a:r>
            <a:r>
              <a:rPr sz="2000" b="1" dirty="0" err="1">
                <a:solidFill>
                  <a:srgbClr val="FFFFFF"/>
                </a:solidFill>
              </a:rPr>
              <a:t>Peuples</a:t>
            </a:r>
            <a:r>
              <a:rPr sz="2000" b="1" dirty="0">
                <a:solidFill>
                  <a:srgbClr val="FFFFFF"/>
                </a:solidFill>
              </a:rPr>
              <a:t> Anishinaabe, Atikamekw, </a:t>
            </a:r>
            <a:r>
              <a:rPr sz="2000" b="1" dirty="0" err="1">
                <a:solidFill>
                  <a:srgbClr val="FFFFFF"/>
                </a:solidFill>
              </a:rPr>
              <a:t>Eeyou</a:t>
            </a:r>
            <a:r>
              <a:rPr sz="2000" b="1" dirty="0">
                <a:solidFill>
                  <a:srgbClr val="FFFFFF"/>
                </a:solidFill>
              </a:rPr>
              <a:t>, Innu et </a:t>
            </a:r>
            <a:r>
              <a:rPr sz="2000" b="1" dirty="0" err="1">
                <a:solidFill>
                  <a:srgbClr val="FFFFFF"/>
                </a:solidFill>
              </a:rPr>
              <a:t>Mi’kmaw</a:t>
            </a:r>
            <a:r>
              <a:rPr sz="2000" b="1" dirty="0">
                <a:solidFill>
                  <a:srgbClr val="FFFFFF"/>
                </a:solidFill>
              </a:rPr>
              <a: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Image 5">
            <a:extLst>
              <a:ext uri="{FF2B5EF4-FFF2-40B4-BE49-F238E27FC236}">
                <a16:creationId xmlns:a16="http://schemas.microsoft.com/office/drawing/2014/main" id="{F491F143-8454-4A88-B517-73BF2B7EC8E8}"/>
              </a:ext>
            </a:extLst>
          </p:cNvPr>
          <p:cNvPicPr>
            <a:picLocks noChangeAspect="1"/>
          </p:cNvPicPr>
          <p:nvPr/>
        </p:nvPicPr>
        <p:blipFill rotWithShape="1">
          <a:blip r:embed="rId3">
            <a:alphaModFix amt="35000"/>
          </a:blip>
          <a:srcRect l="7944" r="5146"/>
          <a:stretch/>
        </p:blipFill>
        <p:spPr>
          <a:xfrm>
            <a:off x="22860" y="-156075"/>
            <a:ext cx="12146280" cy="8350447"/>
          </a:xfrm>
          <a:prstGeom prst="rect">
            <a:avLst/>
          </a:prstGeom>
          <a:ln w="12700">
            <a:miter lim="400000"/>
          </a:ln>
        </p:spPr>
      </p:pic>
      <p:sp>
        <p:nvSpPr>
          <p:cNvPr id="333" name="ZoneTexte 6"/>
          <p:cNvSpPr txBox="1"/>
          <p:nvPr/>
        </p:nvSpPr>
        <p:spPr>
          <a:xfrm>
            <a:off x="45720" y="8194372"/>
            <a:ext cx="12100561" cy="20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solidFill>
                  <a:srgbClr val="FFFFFF"/>
                </a:solidFill>
              </a:defRPr>
            </a:pPr>
            <a:r>
              <a:rPr u="sng">
                <a:solidFill>
                  <a:srgbClr val="0563C1"/>
                </a:solidFill>
                <a:uFill>
                  <a:solidFill>
                    <a:srgbClr val="0563C1"/>
                  </a:solidFill>
                </a:uFill>
                <a:hlinkClick r:id="rId4"/>
              </a:rPr>
              <a:t>Cette photo</a:t>
            </a:r>
            <a:r>
              <a:t> par Auteur inconnu est soumise à la licence </a:t>
            </a:r>
            <a:r>
              <a:rPr u="sng">
                <a:solidFill>
                  <a:srgbClr val="0563C1"/>
                </a:solidFill>
                <a:uFill>
                  <a:solidFill>
                    <a:srgbClr val="0563C1"/>
                  </a:solidFill>
                </a:uFill>
                <a:hlinkClick r:id="rId5"/>
              </a:rPr>
              <a:t>CC BY-NC-ND</a:t>
            </a:r>
          </a:p>
        </p:txBody>
      </p:sp>
      <p:sp>
        <p:nvSpPr>
          <p:cNvPr id="334" name="Rectangle 31"/>
          <p:cNvSpPr/>
          <p:nvPr/>
        </p:nvSpPr>
        <p:spPr>
          <a:xfrm>
            <a:off x="1932870" y="3869299"/>
            <a:ext cx="8331946" cy="651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35" name="Concepts centraux"/>
          <p:cNvSpPr txBox="1"/>
          <p:nvPr/>
        </p:nvSpPr>
        <p:spPr>
          <a:xfrm>
            <a:off x="1300685" y="1718036"/>
            <a:ext cx="9520116" cy="207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110000"/>
              </a:lnSpc>
              <a:defRPr sz="7200" spc="72">
                <a:solidFill>
                  <a:srgbClr val="FFFFFF"/>
                </a:solidFill>
                <a:latin typeface="Volkhov-Regular"/>
                <a:ea typeface="Volkhov-Regular"/>
                <a:cs typeface="Volkhov-Regular"/>
                <a:sym typeface="Volkhov-Regular"/>
              </a:defRPr>
            </a:lvl1pPr>
          </a:lstStyle>
          <a:p>
            <a:r>
              <a:rPr dirty="0"/>
              <a:t>Concepts </a:t>
            </a:r>
            <a:r>
              <a:rPr dirty="0" err="1"/>
              <a:t>centraux</a:t>
            </a:r>
            <a:endParaRPr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Rectangle 75"/>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340" name="Image 4" descr="Image 4"/>
          <p:cNvPicPr>
            <a:picLocks noChangeAspect="1"/>
          </p:cNvPicPr>
          <p:nvPr/>
        </p:nvPicPr>
        <p:blipFill>
          <a:blip r:embed="rId3"/>
          <a:srcRect l="1425" t="1425" r="1425" b="1425"/>
          <a:stretch>
            <a:fillRect/>
          </a:stretch>
        </p:blipFill>
        <p:spPr>
          <a:xfrm>
            <a:off x="-908" y="1288640"/>
            <a:ext cx="7206974" cy="5567370"/>
          </a:xfrm>
          <a:prstGeom prst="rect">
            <a:avLst/>
          </a:prstGeom>
          <a:ln w="12700">
            <a:miter lim="400000"/>
          </a:ln>
          <a:effectLst>
            <a:outerShdw blurRad="381000" dist="152400" rotWithShape="0">
              <a:srgbClr val="000000">
                <a:alpha val="10000"/>
              </a:srgbClr>
            </a:outerShdw>
          </a:effectLst>
        </p:spPr>
      </p:pic>
      <p:sp>
        <p:nvSpPr>
          <p:cNvPr id="341" name="ZoneTexte 5"/>
          <p:cNvSpPr/>
          <p:nvPr/>
        </p:nvSpPr>
        <p:spPr>
          <a:xfrm>
            <a:off x="12007270" y="6657944"/>
            <a:ext cx="184731" cy="200056"/>
          </a:xfrm>
          <a:prstGeom prst="rect">
            <a:avLst/>
          </a:prstGeom>
          <a:solidFill>
            <a:srgbClr val="000000"/>
          </a:solidFill>
          <a:ln w="12700">
            <a:miter lim="400000"/>
          </a:ln>
        </p:spPr>
        <p:txBody>
          <a:bodyPr lIns="45719" rIns="45719"/>
          <a:lstStyle/>
          <a:p>
            <a:pPr algn="r">
              <a:spcBef>
                <a:spcPts val="600"/>
              </a:spcBef>
              <a:defRPr sz="700">
                <a:solidFill>
                  <a:srgbClr val="FFFFFF"/>
                </a:solidFill>
              </a:defRPr>
            </a:pPr>
            <a:endParaRPr/>
          </a:p>
        </p:txBody>
      </p:sp>
      <p:sp>
        <p:nvSpPr>
          <p:cNvPr id="342" name="Rectangle 31"/>
          <p:cNvSpPr/>
          <p:nvPr/>
        </p:nvSpPr>
        <p:spPr>
          <a:xfrm>
            <a:off x="-45013" y="1275928"/>
            <a:ext cx="7218865" cy="893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43" name="Titre 1"/>
          <p:cNvSpPr txBox="1"/>
          <p:nvPr/>
        </p:nvSpPr>
        <p:spPr>
          <a:xfrm>
            <a:off x="183683" y="129950"/>
            <a:ext cx="7376944" cy="14930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defTabSz="649223">
              <a:lnSpc>
                <a:spcPct val="110000"/>
              </a:lnSpc>
              <a:spcBef>
                <a:spcPts val="200"/>
              </a:spcBef>
              <a:defRPr sz="1775" spc="17">
                <a:solidFill>
                  <a:srgbClr val="FFFFFF"/>
                </a:solidFill>
                <a:latin typeface="Volkhov-Regular"/>
                <a:ea typeface="Volkhov-Regular"/>
                <a:cs typeface="Volkhov-Regular"/>
                <a:sym typeface="Volkhov-Regular"/>
              </a:defRPr>
            </a:pPr>
            <a:r>
              <a:rPr dirty="0"/>
              <a:t>Mise </a:t>
            </a:r>
            <a:r>
              <a:rPr dirty="0" err="1"/>
              <a:t>en</a:t>
            </a:r>
            <a:r>
              <a:rPr dirty="0"/>
              <a:t> </a:t>
            </a:r>
            <a:r>
              <a:rPr dirty="0" err="1"/>
              <a:t>contexte</a:t>
            </a:r>
            <a:r>
              <a:rPr dirty="0"/>
              <a:t> du </a:t>
            </a:r>
            <a:r>
              <a:rPr dirty="0" err="1"/>
              <a:t>texte</a:t>
            </a:r>
            <a:r>
              <a:rPr dirty="0"/>
              <a:t> </a:t>
            </a:r>
            <a:r>
              <a:rPr dirty="0" err="1"/>
              <a:t>à</a:t>
            </a:r>
            <a:r>
              <a:rPr dirty="0"/>
              <a:t> la lumière des exigences du </a:t>
            </a:r>
            <a:r>
              <a:rPr dirty="0" err="1"/>
              <a:t>cours</a:t>
            </a:r>
            <a:r>
              <a:rPr dirty="0"/>
              <a:t> : </a:t>
            </a:r>
          </a:p>
          <a:p>
            <a:pPr defTabSz="649223">
              <a:lnSpc>
                <a:spcPct val="110000"/>
              </a:lnSpc>
              <a:spcBef>
                <a:spcPts val="400"/>
              </a:spcBef>
              <a:defRPr sz="2556" spc="25">
                <a:solidFill>
                  <a:srgbClr val="FFFFFF"/>
                </a:solidFill>
                <a:latin typeface="Volkhov-Regular"/>
                <a:ea typeface="Volkhov-Regular"/>
                <a:cs typeface="Volkhov-Regular"/>
                <a:sym typeface="Volkhov-Regular"/>
              </a:defRPr>
            </a:pPr>
            <a:r>
              <a:rPr sz="3407" spc="34" dirty="0"/>
              <a:t>Les conceptions de </a:t>
            </a:r>
            <a:r>
              <a:rPr sz="3407" spc="34" dirty="0" err="1"/>
              <a:t>l’être</a:t>
            </a:r>
            <a:r>
              <a:rPr sz="3407" spc="34" dirty="0"/>
              <a:t> </a:t>
            </a:r>
            <a:r>
              <a:rPr sz="3407" spc="34" dirty="0" err="1"/>
              <a:t>humain</a:t>
            </a:r>
            <a:endParaRPr sz="3407" spc="34" dirty="0"/>
          </a:p>
        </p:txBody>
      </p:sp>
      <p:sp>
        <p:nvSpPr>
          <p:cNvPr id="344" name="Sous-titre 2"/>
          <p:cNvSpPr txBox="1"/>
          <p:nvPr/>
        </p:nvSpPr>
        <p:spPr>
          <a:xfrm>
            <a:off x="7601784" y="514350"/>
            <a:ext cx="4364329" cy="62163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pPr marL="191515" indent="-191515" defTabSz="475487">
              <a:lnSpc>
                <a:spcPct val="110000"/>
              </a:lnSpc>
              <a:spcBef>
                <a:spcPts val="800"/>
              </a:spcBef>
              <a:buClr>
                <a:srgbClr val="FFCD00"/>
              </a:buClr>
              <a:buSzPct val="120000"/>
              <a:buFont typeface="Symbol"/>
              <a:buChar char="·"/>
              <a:defRPr sz="1664">
                <a:solidFill>
                  <a:srgbClr val="FFFFFF"/>
                </a:solidFill>
                <a:latin typeface="Roboto Light"/>
                <a:ea typeface="Roboto Light"/>
                <a:cs typeface="Roboto Light"/>
                <a:sym typeface="Roboto Light"/>
              </a:defRPr>
            </a:pPr>
            <a:r>
              <a:rPr dirty="0"/>
              <a:t>Dans la première </a:t>
            </a:r>
            <a:r>
              <a:rPr dirty="0" err="1"/>
              <a:t>partie</a:t>
            </a:r>
            <a:r>
              <a:rPr dirty="0"/>
              <a:t> du </a:t>
            </a:r>
            <a:r>
              <a:rPr dirty="0" err="1"/>
              <a:t>texte</a:t>
            </a:r>
            <a:r>
              <a:rPr dirty="0"/>
              <a:t>, Monsieur Charles Coocoo fait </a:t>
            </a:r>
            <a:r>
              <a:rPr dirty="0" err="1"/>
              <a:t>référence</a:t>
            </a:r>
            <a:r>
              <a:rPr dirty="0"/>
              <a:t> </a:t>
            </a:r>
            <a:r>
              <a:rPr dirty="0" err="1"/>
              <a:t>à</a:t>
            </a:r>
            <a:r>
              <a:rPr dirty="0"/>
              <a:t> </a:t>
            </a:r>
            <a:r>
              <a:rPr dirty="0" err="1"/>
              <a:t>certains</a:t>
            </a:r>
            <a:r>
              <a:rPr dirty="0"/>
              <a:t> </a:t>
            </a:r>
            <a:r>
              <a:rPr dirty="0" err="1"/>
              <a:t>récits</a:t>
            </a:r>
            <a:r>
              <a:rPr dirty="0"/>
              <a:t> </a:t>
            </a:r>
            <a:r>
              <a:rPr dirty="0" err="1"/>
              <a:t>cosmogoniques</a:t>
            </a:r>
            <a:r>
              <a:rPr dirty="0"/>
              <a:t> de </a:t>
            </a:r>
            <a:r>
              <a:rPr dirty="0" err="1"/>
              <a:t>sa</a:t>
            </a:r>
            <a:r>
              <a:rPr dirty="0"/>
              <a:t> </a:t>
            </a:r>
            <a:r>
              <a:rPr dirty="0" err="1"/>
              <a:t>communauté</a:t>
            </a:r>
            <a:r>
              <a:rPr dirty="0"/>
              <a:t> </a:t>
            </a:r>
            <a:r>
              <a:rPr dirty="0" err="1"/>
              <a:t>ainsi</a:t>
            </a:r>
            <a:r>
              <a:rPr dirty="0"/>
              <a:t> </a:t>
            </a:r>
            <a:r>
              <a:rPr dirty="0" err="1"/>
              <a:t>qu’à</a:t>
            </a:r>
            <a:r>
              <a:rPr dirty="0"/>
              <a:t> la </a:t>
            </a:r>
            <a:r>
              <a:rPr dirty="0" err="1"/>
              <a:t>cérémonie</a:t>
            </a:r>
            <a:r>
              <a:rPr dirty="0"/>
              <a:t> </a:t>
            </a:r>
            <a:r>
              <a:rPr dirty="0" err="1"/>
              <a:t>traditionnelle</a:t>
            </a:r>
            <a:r>
              <a:rPr dirty="0"/>
              <a:t> de la </a:t>
            </a:r>
            <a:r>
              <a:rPr dirty="0" err="1"/>
              <a:t>hutte</a:t>
            </a:r>
            <a:r>
              <a:rPr dirty="0"/>
              <a:t> </a:t>
            </a:r>
            <a:r>
              <a:rPr dirty="0" err="1"/>
              <a:t>à</a:t>
            </a:r>
            <a:r>
              <a:rPr dirty="0"/>
              <a:t> sudation. </a:t>
            </a:r>
          </a:p>
          <a:p>
            <a:pPr marL="191515" indent="-191515" defTabSz="475487">
              <a:lnSpc>
                <a:spcPct val="110000"/>
              </a:lnSpc>
              <a:spcBef>
                <a:spcPts val="800"/>
              </a:spcBef>
              <a:buClr>
                <a:srgbClr val="FFCD00"/>
              </a:buClr>
              <a:buSzPct val="120000"/>
              <a:buFont typeface="Symbol"/>
              <a:buChar char="·"/>
              <a:defRPr sz="1664">
                <a:solidFill>
                  <a:srgbClr val="FFFFFF"/>
                </a:solidFill>
                <a:latin typeface="Roboto Light"/>
                <a:ea typeface="Roboto Light"/>
                <a:cs typeface="Roboto Light"/>
                <a:sym typeface="Roboto Light"/>
              </a:defRPr>
            </a:pPr>
            <a:r>
              <a:rPr dirty="0"/>
              <a:t>Il </a:t>
            </a:r>
            <a:r>
              <a:rPr dirty="0" err="1"/>
              <a:t>pourra</a:t>
            </a:r>
            <a:r>
              <a:rPr dirty="0"/>
              <a:t> </a:t>
            </a:r>
            <a:r>
              <a:rPr dirty="0" err="1"/>
              <a:t>paraître</a:t>
            </a:r>
            <a:r>
              <a:rPr dirty="0"/>
              <a:t> </a:t>
            </a:r>
            <a:r>
              <a:rPr dirty="0" err="1"/>
              <a:t>surprenant</a:t>
            </a:r>
            <a:r>
              <a:rPr dirty="0"/>
              <a:t> pour le </a:t>
            </a:r>
            <a:r>
              <a:rPr dirty="0" err="1"/>
              <a:t>lecteur</a:t>
            </a:r>
            <a:r>
              <a:rPr dirty="0"/>
              <a:t> </a:t>
            </a:r>
            <a:r>
              <a:rPr dirty="0" err="1"/>
              <a:t>ou</a:t>
            </a:r>
            <a:r>
              <a:rPr dirty="0"/>
              <a:t> la lectrice que de </a:t>
            </a:r>
            <a:r>
              <a:rPr dirty="0" err="1"/>
              <a:t>tels</a:t>
            </a:r>
            <a:r>
              <a:rPr dirty="0"/>
              <a:t> </a:t>
            </a:r>
            <a:r>
              <a:rPr dirty="0" err="1"/>
              <a:t>propos</a:t>
            </a:r>
            <a:r>
              <a:rPr dirty="0"/>
              <a:t> </a:t>
            </a:r>
            <a:r>
              <a:rPr dirty="0" err="1"/>
              <a:t>soient</a:t>
            </a:r>
            <a:r>
              <a:rPr dirty="0"/>
              <a:t> </a:t>
            </a:r>
            <a:r>
              <a:rPr dirty="0" err="1"/>
              <a:t>présents</a:t>
            </a:r>
            <a:r>
              <a:rPr dirty="0"/>
              <a:t> dans un </a:t>
            </a:r>
            <a:r>
              <a:rPr dirty="0" err="1"/>
              <a:t>cours</a:t>
            </a:r>
            <a:r>
              <a:rPr dirty="0"/>
              <a:t> de </a:t>
            </a:r>
            <a:r>
              <a:rPr dirty="0" err="1"/>
              <a:t>philosophie</a:t>
            </a:r>
            <a:r>
              <a:rPr dirty="0"/>
              <a:t>. </a:t>
            </a:r>
            <a:br>
              <a:rPr dirty="0"/>
            </a:br>
            <a:r>
              <a:rPr dirty="0"/>
              <a:t>Il </a:t>
            </a:r>
            <a:r>
              <a:rPr dirty="0" err="1"/>
              <a:t>faut</a:t>
            </a:r>
            <a:r>
              <a:rPr dirty="0"/>
              <a:t> savoir que </a:t>
            </a:r>
            <a:r>
              <a:rPr dirty="0" err="1"/>
              <a:t>décoloniser</a:t>
            </a:r>
            <a:r>
              <a:rPr dirty="0"/>
              <a:t> </a:t>
            </a:r>
            <a:r>
              <a:rPr dirty="0" err="1"/>
              <a:t>notre</a:t>
            </a:r>
            <a:r>
              <a:rPr dirty="0"/>
              <a:t> vision</a:t>
            </a:r>
            <a:br>
              <a:rPr dirty="0"/>
            </a:br>
            <a:r>
              <a:rPr dirty="0"/>
              <a:t>du monde </a:t>
            </a:r>
            <a:r>
              <a:rPr dirty="0" err="1"/>
              <a:t>implique</a:t>
            </a:r>
            <a:r>
              <a:rPr dirty="0"/>
              <a:t> </a:t>
            </a:r>
            <a:r>
              <a:rPr dirty="0" err="1"/>
              <a:t>aussi</a:t>
            </a:r>
            <a:r>
              <a:rPr dirty="0"/>
              <a:t> de </a:t>
            </a:r>
            <a:r>
              <a:rPr dirty="0" err="1"/>
              <a:t>questionner</a:t>
            </a:r>
            <a:r>
              <a:rPr dirty="0"/>
              <a:t> </a:t>
            </a:r>
            <a:br>
              <a:rPr dirty="0"/>
            </a:br>
            <a:r>
              <a:rPr dirty="0"/>
              <a:t>la nature et la </a:t>
            </a:r>
            <a:r>
              <a:rPr dirty="0" err="1"/>
              <a:t>méthode</a:t>
            </a:r>
            <a:r>
              <a:rPr dirty="0"/>
              <a:t> de la discipline </a:t>
            </a:r>
            <a:r>
              <a:rPr dirty="0" err="1"/>
              <a:t>philosophique</a:t>
            </a:r>
            <a:r>
              <a:rPr dirty="0"/>
              <a:t>.</a:t>
            </a:r>
          </a:p>
          <a:p>
            <a:pPr marL="191515" indent="-191515" defTabSz="475487">
              <a:lnSpc>
                <a:spcPct val="110000"/>
              </a:lnSpc>
              <a:spcBef>
                <a:spcPts val="800"/>
              </a:spcBef>
              <a:buClr>
                <a:srgbClr val="FFCD00"/>
              </a:buClr>
              <a:buSzPct val="120000"/>
              <a:buFont typeface="Symbol"/>
              <a:buChar char="·"/>
              <a:defRPr sz="1664">
                <a:solidFill>
                  <a:srgbClr val="FFFFFF"/>
                </a:solidFill>
                <a:latin typeface="Roboto Light"/>
                <a:ea typeface="Roboto Light"/>
                <a:cs typeface="Roboto Light"/>
                <a:sym typeface="Roboto Light"/>
              </a:defRPr>
            </a:pPr>
            <a:r>
              <a:rPr dirty="0" err="1"/>
              <a:t>N’oublions</a:t>
            </a:r>
            <a:r>
              <a:rPr dirty="0"/>
              <a:t> pas que les </a:t>
            </a:r>
            <a:r>
              <a:rPr dirty="0" err="1"/>
              <a:t>récits</a:t>
            </a:r>
            <a:r>
              <a:rPr dirty="0"/>
              <a:t> </a:t>
            </a:r>
            <a:r>
              <a:rPr dirty="0" err="1"/>
              <a:t>présentés</a:t>
            </a:r>
            <a:r>
              <a:rPr dirty="0"/>
              <a:t> </a:t>
            </a:r>
            <a:r>
              <a:rPr dirty="0" err="1"/>
              <a:t>sont</a:t>
            </a:r>
            <a:r>
              <a:rPr dirty="0"/>
              <a:t> </a:t>
            </a:r>
            <a:r>
              <a:rPr dirty="0" err="1"/>
              <a:t>porteurs</a:t>
            </a:r>
            <a:r>
              <a:rPr dirty="0"/>
              <a:t> de </a:t>
            </a:r>
            <a:r>
              <a:rPr dirty="0" err="1"/>
              <a:t>sens</a:t>
            </a:r>
            <a:r>
              <a:rPr dirty="0"/>
              <a:t> et de </a:t>
            </a:r>
            <a:r>
              <a:rPr dirty="0" err="1"/>
              <a:t>savoirs</a:t>
            </a:r>
            <a:r>
              <a:rPr dirty="0"/>
              <a:t> pour </a:t>
            </a:r>
            <a:r>
              <a:rPr dirty="0" err="1"/>
              <a:t>ceux</a:t>
            </a:r>
            <a:r>
              <a:rPr dirty="0"/>
              <a:t> et </a:t>
            </a:r>
            <a:r>
              <a:rPr dirty="0" err="1"/>
              <a:t>celles</a:t>
            </a:r>
            <a:r>
              <a:rPr dirty="0"/>
              <a:t> qui y </a:t>
            </a:r>
            <a:r>
              <a:rPr dirty="0" err="1"/>
              <a:t>adhèrent</a:t>
            </a:r>
            <a:r>
              <a:rPr dirty="0"/>
              <a:t>. Charles Coocoo </a:t>
            </a:r>
            <a:r>
              <a:rPr dirty="0" err="1"/>
              <a:t>déclare</a:t>
            </a:r>
            <a:r>
              <a:rPr dirty="0"/>
              <a:t> </a:t>
            </a:r>
            <a:r>
              <a:rPr dirty="0" err="1"/>
              <a:t>d’ailleurs</a:t>
            </a:r>
            <a:r>
              <a:rPr dirty="0"/>
              <a:t> : « Le savoir que je </a:t>
            </a:r>
            <a:r>
              <a:rPr dirty="0" err="1"/>
              <a:t>suis</a:t>
            </a:r>
            <a:r>
              <a:rPr dirty="0"/>
              <a:t> </a:t>
            </a:r>
            <a:r>
              <a:rPr dirty="0" err="1"/>
              <a:t>en</a:t>
            </a:r>
            <a:r>
              <a:rPr dirty="0"/>
              <a:t> train de </a:t>
            </a:r>
            <a:r>
              <a:rPr dirty="0" err="1"/>
              <a:t>vous</a:t>
            </a:r>
            <a:r>
              <a:rPr dirty="0"/>
              <a:t> </a:t>
            </a:r>
            <a:r>
              <a:rPr dirty="0" err="1"/>
              <a:t>partager</a:t>
            </a:r>
            <a:r>
              <a:rPr dirty="0"/>
              <a:t> [</a:t>
            </a:r>
            <a:r>
              <a:rPr dirty="0" err="1"/>
              <a:t>en</a:t>
            </a:r>
            <a:r>
              <a:rPr dirty="0"/>
              <a:t> </a:t>
            </a:r>
            <a:r>
              <a:rPr dirty="0" err="1"/>
              <a:t>recourant</a:t>
            </a:r>
            <a:r>
              <a:rPr dirty="0"/>
              <a:t> au </a:t>
            </a:r>
            <a:r>
              <a:rPr dirty="0" err="1"/>
              <a:t>récit</a:t>
            </a:r>
            <a:r>
              <a:rPr dirty="0"/>
              <a:t> </a:t>
            </a:r>
            <a:r>
              <a:rPr dirty="0" err="1"/>
              <a:t>cosmogonique</a:t>
            </a:r>
            <a:r>
              <a:rPr dirty="0"/>
              <a:t>], </a:t>
            </a:r>
            <a:r>
              <a:rPr dirty="0" err="1"/>
              <a:t>c’est</a:t>
            </a:r>
            <a:r>
              <a:rPr dirty="0"/>
              <a:t> la science </a:t>
            </a:r>
            <a:r>
              <a:rPr dirty="0" err="1"/>
              <a:t>humaine</a:t>
            </a:r>
            <a:r>
              <a:rPr dirty="0"/>
              <a:t>, </a:t>
            </a:r>
            <a:r>
              <a:rPr dirty="0" err="1"/>
              <a:t>c’est</a:t>
            </a:r>
            <a:r>
              <a:rPr dirty="0"/>
              <a:t> la science de la nature, </a:t>
            </a:r>
            <a:r>
              <a:rPr dirty="0" err="1"/>
              <a:t>c’est</a:t>
            </a:r>
            <a:r>
              <a:rPr dirty="0"/>
              <a:t> la science de </a:t>
            </a:r>
            <a:r>
              <a:rPr dirty="0" err="1"/>
              <a:t>l’univers</a:t>
            </a:r>
            <a:r>
              <a:rPr dirty="0"/>
              <a:t>. ».</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 name="Titre 1"/>
          <p:cNvSpPr txBox="1"/>
          <p:nvPr/>
        </p:nvSpPr>
        <p:spPr>
          <a:xfrm>
            <a:off x="4837815" y="376345"/>
            <a:ext cx="7211310" cy="133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49223">
              <a:lnSpc>
                <a:spcPct val="110000"/>
              </a:lnSpc>
              <a:spcBef>
                <a:spcPts val="200"/>
              </a:spcBef>
              <a:defRPr sz="1775" spc="17">
                <a:solidFill>
                  <a:srgbClr val="FFFFFF"/>
                </a:solidFill>
                <a:latin typeface="Volkhov-Regular"/>
                <a:ea typeface="Volkhov-Regular"/>
                <a:cs typeface="Volkhov-Regular"/>
                <a:sym typeface="Volkhov-Regular"/>
              </a:defRPr>
            </a:pPr>
            <a:r>
              <a:rPr dirty="0"/>
              <a:t>Mise </a:t>
            </a:r>
            <a:r>
              <a:rPr dirty="0" err="1"/>
              <a:t>en</a:t>
            </a:r>
            <a:r>
              <a:rPr dirty="0"/>
              <a:t> </a:t>
            </a:r>
            <a:r>
              <a:rPr dirty="0" err="1"/>
              <a:t>contexte</a:t>
            </a:r>
            <a:r>
              <a:rPr dirty="0"/>
              <a:t> du </a:t>
            </a:r>
            <a:r>
              <a:rPr dirty="0" err="1"/>
              <a:t>texte</a:t>
            </a:r>
            <a:r>
              <a:rPr dirty="0"/>
              <a:t> </a:t>
            </a:r>
            <a:r>
              <a:rPr dirty="0" err="1"/>
              <a:t>à</a:t>
            </a:r>
            <a:r>
              <a:rPr dirty="0"/>
              <a:t> la lumière des exigences du </a:t>
            </a:r>
            <a:r>
              <a:rPr dirty="0" err="1"/>
              <a:t>cours</a:t>
            </a:r>
            <a:r>
              <a:rPr dirty="0"/>
              <a:t> : </a:t>
            </a:r>
          </a:p>
          <a:p>
            <a:pPr defTabSz="649223">
              <a:lnSpc>
                <a:spcPct val="110000"/>
              </a:lnSpc>
              <a:spcBef>
                <a:spcPts val="400"/>
              </a:spcBef>
              <a:defRPr sz="2556" spc="25">
                <a:solidFill>
                  <a:srgbClr val="FFFFFF"/>
                </a:solidFill>
                <a:latin typeface="Volkhov-Regular"/>
                <a:ea typeface="Volkhov-Regular"/>
                <a:cs typeface="Volkhov-Regular"/>
                <a:sym typeface="Volkhov-Regular"/>
              </a:defRPr>
            </a:pPr>
            <a:r>
              <a:rPr sz="3407" spc="34" dirty="0"/>
              <a:t>Les conceptions de </a:t>
            </a:r>
            <a:r>
              <a:rPr sz="3407" spc="34" dirty="0" err="1"/>
              <a:t>l’être</a:t>
            </a:r>
            <a:r>
              <a:rPr sz="3407" spc="34" dirty="0"/>
              <a:t> </a:t>
            </a:r>
            <a:r>
              <a:rPr sz="3407" spc="34" dirty="0" err="1"/>
              <a:t>humain</a:t>
            </a:r>
            <a:endParaRPr sz="3407" spc="34" dirty="0"/>
          </a:p>
        </p:txBody>
      </p:sp>
      <p:pic>
        <p:nvPicPr>
          <p:cNvPr id="349" name="Picture 2" descr="Picture 2"/>
          <p:cNvPicPr>
            <a:picLocks noChangeAspect="1"/>
          </p:cNvPicPr>
          <p:nvPr/>
        </p:nvPicPr>
        <p:blipFill>
          <a:blip r:embed="rId3"/>
          <a:srcRect l="29947" r="24750" b="2"/>
          <a:stretch>
            <a:fillRect/>
          </a:stretch>
        </p:blipFill>
        <p:spPr>
          <a:xfrm>
            <a:off x="20" y="9"/>
            <a:ext cx="4637227" cy="6857991"/>
          </a:xfrm>
          <a:prstGeom prst="rect">
            <a:avLst/>
          </a:prstGeom>
          <a:ln w="12700">
            <a:miter lim="400000"/>
          </a:ln>
        </p:spPr>
      </p:pic>
      <p:sp>
        <p:nvSpPr>
          <p:cNvPr id="350" name="Rectangle 31"/>
          <p:cNvSpPr/>
          <p:nvPr/>
        </p:nvSpPr>
        <p:spPr>
          <a:xfrm>
            <a:off x="4922919" y="1513074"/>
            <a:ext cx="6905064" cy="92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51" name="Sous-titre 2"/>
          <p:cNvSpPr txBox="1"/>
          <p:nvPr/>
        </p:nvSpPr>
        <p:spPr>
          <a:xfrm>
            <a:off x="5038007" y="1904421"/>
            <a:ext cx="6819700" cy="463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46761" indent="-246761" defTabSz="612648">
              <a:lnSpc>
                <a:spcPct val="110000"/>
              </a:lnSpc>
              <a:spcBef>
                <a:spcPts val="1000"/>
              </a:spcBef>
              <a:buClr>
                <a:srgbClr val="FFCD00"/>
              </a:buClr>
              <a:buSzPct val="120000"/>
              <a:buFont typeface="Symbol"/>
              <a:buChar char="·"/>
              <a:defRPr sz="2144">
                <a:solidFill>
                  <a:srgbClr val="FFFFFF"/>
                </a:solidFill>
                <a:latin typeface="Roboto Light"/>
                <a:ea typeface="Roboto Light"/>
                <a:cs typeface="Roboto Light"/>
                <a:sym typeface="Roboto Light"/>
              </a:defRPr>
            </a:pPr>
            <a:r>
              <a:t>Écouter son récit, c’est comprendre la vision de l’humain du peuple Atikamek Nehirowisiwok et les implications de celle-ci.</a:t>
            </a:r>
          </a:p>
          <a:p>
            <a:pPr marL="246761" indent="-246761" defTabSz="612648">
              <a:lnSpc>
                <a:spcPct val="110000"/>
              </a:lnSpc>
              <a:spcBef>
                <a:spcPts val="1000"/>
              </a:spcBef>
              <a:buClr>
                <a:srgbClr val="FFCD00"/>
              </a:buClr>
              <a:buSzPct val="120000"/>
              <a:buFont typeface="Symbol"/>
              <a:buChar char="·"/>
              <a:defRPr sz="2144">
                <a:solidFill>
                  <a:srgbClr val="FFFFFF"/>
                </a:solidFill>
                <a:latin typeface="Roboto Light"/>
                <a:ea typeface="Roboto Light"/>
                <a:cs typeface="Roboto Light"/>
                <a:sym typeface="Roboto Light"/>
              </a:defRPr>
            </a:pPr>
            <a:r>
              <a:t>La conception de l’être humain des Premiers Peuples est essentielle dans notre étude des conceptions de l’être humain parce qu’elle est riche et pertinente, mais aussi parce qu’elle met en lumière ce qui caractérise la plupart des conceptions européennes qui conçoivent l’être humain comme autonome</a:t>
            </a:r>
            <a:br/>
            <a:r>
              <a:t>(et non pas interrelié aux autres) et hors de la nature (et non pas partie intégrante).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5" name="Sous-titre 2"/>
          <p:cNvSpPr txBox="1"/>
          <p:nvPr/>
        </p:nvSpPr>
        <p:spPr>
          <a:xfrm>
            <a:off x="4809255" y="1904421"/>
            <a:ext cx="7100449" cy="4630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46761" indent="-246761" defTabSz="612648">
              <a:lnSpc>
                <a:spcPct val="110000"/>
              </a:lnSpc>
              <a:spcBef>
                <a:spcPts val="1300"/>
              </a:spcBef>
              <a:buClr>
                <a:srgbClr val="FFCD00"/>
              </a:buClr>
              <a:buSzPct val="120000"/>
              <a:buFont typeface="Symbol"/>
              <a:buChar char="·"/>
              <a:defRPr sz="2144">
                <a:solidFill>
                  <a:srgbClr val="FFFFFF"/>
                </a:solidFill>
                <a:latin typeface="Roboto Light"/>
                <a:ea typeface="Roboto Light"/>
                <a:cs typeface="Roboto Light"/>
                <a:sym typeface="Roboto Light"/>
              </a:defRPr>
            </a:pPr>
            <a:r>
              <a:t>Écouter son récit, c’est comprendre la vision de l’humain du peuple Atikamek Nehirowisiwok et les implications </a:t>
            </a:r>
            <a:br/>
            <a:r>
              <a:t>de celle-ci.</a:t>
            </a:r>
          </a:p>
          <a:p>
            <a:pPr marL="246761" indent="-246761" defTabSz="612648">
              <a:lnSpc>
                <a:spcPct val="110000"/>
              </a:lnSpc>
              <a:spcBef>
                <a:spcPts val="1000"/>
              </a:spcBef>
              <a:buClr>
                <a:srgbClr val="FFCD00"/>
              </a:buClr>
              <a:buSzPct val="120000"/>
              <a:buFont typeface="Symbol"/>
              <a:buChar char="·"/>
              <a:defRPr sz="2144">
                <a:solidFill>
                  <a:srgbClr val="FFFFFF"/>
                </a:solidFill>
                <a:latin typeface="Roboto Light"/>
                <a:ea typeface="Roboto Light"/>
                <a:cs typeface="Roboto Light"/>
                <a:sym typeface="Roboto Light"/>
              </a:defRPr>
            </a:pPr>
            <a:r>
              <a:t>La conception de l’être humain des Premiers Peuples </a:t>
            </a:r>
            <a:br/>
            <a:r>
              <a:t>est essentielle dans notre étude des conceptions de l’être humain parce qu’elle est riche et pertinente, </a:t>
            </a:r>
            <a:br/>
            <a:r>
              <a:t>mais aussi parce qu’elle met en lumière ce qui caractérise la plupart des conceptions européennes </a:t>
            </a:r>
            <a:br/>
            <a:r>
              <a:t>qui conçoivent l’être humain comme autonome </a:t>
            </a:r>
            <a:br/>
            <a:r>
              <a:t>(et non pas interrelié aux autres) et hors de la nature </a:t>
            </a:r>
            <a:br/>
            <a:r>
              <a:t>(et non pas partie intégrante).</a:t>
            </a:r>
          </a:p>
        </p:txBody>
      </p:sp>
      <p:pic>
        <p:nvPicPr>
          <p:cNvPr id="356" name="Picture 2" descr="Picture 2"/>
          <p:cNvPicPr>
            <a:picLocks noChangeAspect="1"/>
          </p:cNvPicPr>
          <p:nvPr/>
        </p:nvPicPr>
        <p:blipFill>
          <a:blip r:embed="rId3"/>
          <a:srcRect l="2899" t="2996" r="2899" b="6535"/>
          <a:stretch>
            <a:fillRect/>
          </a:stretch>
        </p:blipFill>
        <p:spPr>
          <a:xfrm>
            <a:off x="19" y="10"/>
            <a:ext cx="4498839" cy="6857990"/>
          </a:xfrm>
          <a:prstGeom prst="rect">
            <a:avLst/>
          </a:prstGeom>
          <a:ln w="12700">
            <a:miter lim="400000"/>
          </a:ln>
        </p:spPr>
      </p:pic>
      <p:sp>
        <p:nvSpPr>
          <p:cNvPr id="357" name="Titre 1"/>
          <p:cNvSpPr txBox="1"/>
          <p:nvPr/>
        </p:nvSpPr>
        <p:spPr>
          <a:xfrm>
            <a:off x="4787015" y="376345"/>
            <a:ext cx="7224010" cy="1330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49223">
              <a:lnSpc>
                <a:spcPct val="110000"/>
              </a:lnSpc>
              <a:spcBef>
                <a:spcPts val="200"/>
              </a:spcBef>
              <a:defRPr sz="1775" spc="17">
                <a:solidFill>
                  <a:srgbClr val="FFFFFF"/>
                </a:solidFill>
                <a:latin typeface="Volkhov-Regular"/>
                <a:ea typeface="Volkhov-Regular"/>
                <a:cs typeface="Volkhov-Regular"/>
                <a:sym typeface="Volkhov-Regular"/>
              </a:defRPr>
            </a:pPr>
            <a:r>
              <a:rPr dirty="0"/>
              <a:t>Mise </a:t>
            </a:r>
            <a:r>
              <a:rPr dirty="0" err="1"/>
              <a:t>en</a:t>
            </a:r>
            <a:r>
              <a:rPr dirty="0"/>
              <a:t> </a:t>
            </a:r>
            <a:r>
              <a:rPr dirty="0" err="1"/>
              <a:t>contexte</a:t>
            </a:r>
            <a:r>
              <a:rPr dirty="0"/>
              <a:t> du </a:t>
            </a:r>
            <a:r>
              <a:rPr dirty="0" err="1"/>
              <a:t>texte</a:t>
            </a:r>
            <a:r>
              <a:rPr dirty="0"/>
              <a:t> </a:t>
            </a:r>
            <a:r>
              <a:rPr dirty="0" err="1"/>
              <a:t>à</a:t>
            </a:r>
            <a:r>
              <a:rPr dirty="0"/>
              <a:t> la lumière des exigences du </a:t>
            </a:r>
            <a:r>
              <a:rPr dirty="0" err="1"/>
              <a:t>cours</a:t>
            </a:r>
            <a:r>
              <a:rPr dirty="0"/>
              <a:t> : </a:t>
            </a:r>
          </a:p>
          <a:p>
            <a:pPr defTabSz="649223">
              <a:lnSpc>
                <a:spcPct val="110000"/>
              </a:lnSpc>
              <a:spcBef>
                <a:spcPts val="400"/>
              </a:spcBef>
              <a:defRPr sz="2556" spc="25">
                <a:solidFill>
                  <a:srgbClr val="FFFFFF"/>
                </a:solidFill>
                <a:latin typeface="Volkhov-Regular"/>
                <a:ea typeface="Volkhov-Regular"/>
                <a:cs typeface="Volkhov-Regular"/>
                <a:sym typeface="Volkhov-Regular"/>
              </a:defRPr>
            </a:pPr>
            <a:r>
              <a:rPr sz="3407" spc="34" dirty="0"/>
              <a:t>Les conceptions de </a:t>
            </a:r>
            <a:r>
              <a:rPr sz="3407" spc="34" dirty="0" err="1"/>
              <a:t>l’être</a:t>
            </a:r>
            <a:r>
              <a:rPr sz="3407" spc="34" dirty="0"/>
              <a:t> </a:t>
            </a:r>
            <a:r>
              <a:rPr sz="3407" spc="34" dirty="0" err="1"/>
              <a:t>humain</a:t>
            </a:r>
            <a:endParaRPr sz="3407" spc="34" dirty="0"/>
          </a:p>
        </p:txBody>
      </p:sp>
      <p:sp>
        <p:nvSpPr>
          <p:cNvPr id="358" name="Rectangle 31"/>
          <p:cNvSpPr/>
          <p:nvPr/>
        </p:nvSpPr>
        <p:spPr>
          <a:xfrm>
            <a:off x="4872119" y="1513074"/>
            <a:ext cx="6905064" cy="925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E4E4E"/>
        </a:solidFill>
        <a:effectLst/>
      </p:bgPr>
    </p:bg>
    <p:spTree>
      <p:nvGrpSpPr>
        <p:cNvPr id="1" name=""/>
        <p:cNvGrpSpPr/>
        <p:nvPr/>
      </p:nvGrpSpPr>
      <p:grpSpPr>
        <a:xfrm>
          <a:off x="0" y="0"/>
          <a:ext cx="0" cy="0"/>
          <a:chOff x="0" y="0"/>
          <a:chExt cx="0" cy="0"/>
        </a:xfrm>
      </p:grpSpPr>
      <p:pic>
        <p:nvPicPr>
          <p:cNvPr id="362" name="Image 4" descr="Image 4"/>
          <p:cNvPicPr>
            <a:picLocks noChangeAspect="1"/>
          </p:cNvPicPr>
          <p:nvPr/>
        </p:nvPicPr>
        <p:blipFill>
          <a:blip r:embed="rId3">
            <a:alphaModFix amt="20000"/>
          </a:blip>
          <a:srcRect r="7226" b="735"/>
          <a:stretch>
            <a:fillRect/>
          </a:stretch>
        </p:blipFill>
        <p:spPr>
          <a:xfrm>
            <a:off x="20" y="8"/>
            <a:ext cx="12191980" cy="6857992"/>
          </a:xfrm>
          <a:prstGeom prst="rect">
            <a:avLst/>
          </a:prstGeom>
          <a:ln w="12700">
            <a:miter lim="400000"/>
          </a:ln>
        </p:spPr>
      </p:pic>
      <p:sp>
        <p:nvSpPr>
          <p:cNvPr id="363" name="ZoneTexte 6"/>
          <p:cNvSpPr/>
          <p:nvPr/>
        </p:nvSpPr>
        <p:spPr>
          <a:xfrm>
            <a:off x="12007268" y="6657944"/>
            <a:ext cx="184731" cy="200056"/>
          </a:xfrm>
          <a:prstGeom prst="rect">
            <a:avLst/>
          </a:prstGeom>
          <a:solidFill>
            <a:srgbClr val="000000"/>
          </a:solidFill>
          <a:ln w="12700">
            <a:miter lim="400000"/>
          </a:ln>
        </p:spPr>
        <p:txBody>
          <a:bodyPr lIns="45719" rIns="45719"/>
          <a:lstStyle/>
          <a:p>
            <a:pPr algn="r">
              <a:spcBef>
                <a:spcPts val="600"/>
              </a:spcBef>
              <a:defRPr sz="700">
                <a:solidFill>
                  <a:srgbClr val="FFFFFF"/>
                </a:solidFill>
              </a:defRPr>
            </a:pPr>
            <a:endParaRPr/>
          </a:p>
        </p:txBody>
      </p:sp>
      <p:sp>
        <p:nvSpPr>
          <p:cNvPr id="364" name="Sous-titre 2"/>
          <p:cNvSpPr txBox="1"/>
          <p:nvPr/>
        </p:nvSpPr>
        <p:spPr>
          <a:xfrm>
            <a:off x="3920325" y="234203"/>
            <a:ext cx="8271655" cy="5479836"/>
          </a:xfrm>
          <a:prstGeom prst="rect">
            <a:avLst/>
          </a:prstGeom>
          <a:ln w="12700">
            <a:miter lim="400000"/>
          </a:ln>
          <a:effectLst>
            <a:outerShdw blurRad="266700" dist="152400" rotWithShape="0">
              <a:srgbClr val="000000">
                <a:alpha val="1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p>
            <a:pPr marL="274320" indent="-274320" defTabSz="658368">
              <a:lnSpc>
                <a:spcPct val="110000"/>
              </a:lnSpc>
              <a:spcBef>
                <a:spcPts val="1400"/>
              </a:spcBef>
              <a:buClr>
                <a:srgbClr val="FFCD00"/>
              </a:buClr>
              <a:buSzPct val="120000"/>
              <a:buFont typeface="Symbol"/>
              <a:buChar char="·"/>
              <a:defRPr sz="2016">
                <a:solidFill>
                  <a:srgbClr val="FFFFFF"/>
                </a:solidFill>
                <a:effectLst>
                  <a:outerShdw blurRad="27432" dist="18288" dir="7740000" rotWithShape="0">
                    <a:srgbClr val="000000"/>
                  </a:outerShdw>
                </a:effectLst>
                <a:latin typeface="Roboto Light"/>
                <a:ea typeface="Roboto Light"/>
                <a:cs typeface="Roboto Light"/>
                <a:sym typeface="Roboto Light"/>
              </a:defRPr>
            </a:pPr>
            <a:r>
              <a:rPr sz="2300" b="1" dirty="0"/>
              <a:t>Dans le </a:t>
            </a:r>
            <a:r>
              <a:rPr sz="2300" b="1" dirty="0" err="1"/>
              <a:t>Manifeste</a:t>
            </a:r>
            <a:r>
              <a:rPr sz="2300" b="1" dirty="0"/>
              <a:t> des Premiers </a:t>
            </a:r>
            <a:r>
              <a:rPr sz="2300" b="1" dirty="0" err="1"/>
              <a:t>Peuples</a:t>
            </a:r>
            <a:r>
              <a:rPr sz="2300" b="1" dirty="0"/>
              <a:t>, le </a:t>
            </a:r>
            <a:r>
              <a:rPr sz="2300" b="1" dirty="0" err="1"/>
              <a:t>collectif</a:t>
            </a:r>
            <a:r>
              <a:rPr sz="2300" b="1" dirty="0"/>
              <a:t> </a:t>
            </a:r>
            <a:r>
              <a:rPr sz="2300" b="1" dirty="0" err="1"/>
              <a:t>écrit</a:t>
            </a:r>
            <a:r>
              <a:rPr sz="2300" b="1" dirty="0"/>
              <a:t> au </a:t>
            </a:r>
            <a:r>
              <a:rPr sz="2300" b="1" dirty="0" err="1"/>
              <a:t>sujet</a:t>
            </a:r>
            <a:r>
              <a:rPr sz="2300" b="1" dirty="0"/>
              <a:t> des </a:t>
            </a:r>
            <a:r>
              <a:rPr sz="2300" b="1" dirty="0" err="1"/>
              <a:t>récits</a:t>
            </a:r>
            <a:r>
              <a:rPr sz="2300" b="1" dirty="0"/>
              <a:t> </a:t>
            </a:r>
            <a:r>
              <a:rPr sz="2300" b="1" dirty="0" err="1"/>
              <a:t>traditionnels</a:t>
            </a:r>
            <a:r>
              <a:rPr sz="2300" b="1" dirty="0"/>
              <a:t> « Pendant </a:t>
            </a:r>
            <a:r>
              <a:rPr sz="2300" b="1" dirty="0" err="1"/>
              <a:t>longtemps</a:t>
            </a:r>
            <a:r>
              <a:rPr sz="2300" b="1" dirty="0"/>
              <a:t>, on nous a </a:t>
            </a:r>
            <a:r>
              <a:rPr sz="2300" b="1" dirty="0" err="1"/>
              <a:t>réduits</a:t>
            </a:r>
            <a:r>
              <a:rPr sz="2300" b="1" dirty="0"/>
              <a:t> au silence, à </a:t>
            </a:r>
            <a:r>
              <a:rPr sz="2300" b="1" dirty="0" err="1"/>
              <a:t>l’effacement</a:t>
            </a:r>
            <a:r>
              <a:rPr sz="2300" b="1" dirty="0"/>
              <a:t>, </a:t>
            </a:r>
            <a:r>
              <a:rPr sz="2300" b="1" dirty="0" err="1"/>
              <a:t>en</a:t>
            </a:r>
            <a:r>
              <a:rPr sz="2300" b="1" dirty="0"/>
              <a:t> </a:t>
            </a:r>
            <a:r>
              <a:rPr sz="2300" b="1" dirty="0" err="1"/>
              <a:t>invalidant</a:t>
            </a:r>
            <a:r>
              <a:rPr sz="2300" b="1" dirty="0"/>
              <a:t> </a:t>
            </a:r>
            <a:r>
              <a:rPr sz="2300" b="1" dirty="0" err="1"/>
              <a:t>nos</a:t>
            </a:r>
            <a:r>
              <a:rPr sz="2300" b="1" dirty="0"/>
              <a:t> </a:t>
            </a:r>
            <a:r>
              <a:rPr sz="2300" b="1" dirty="0" err="1"/>
              <a:t>connaissances</a:t>
            </a:r>
            <a:r>
              <a:rPr sz="2300" b="1" dirty="0"/>
              <a:t> et </a:t>
            </a:r>
            <a:r>
              <a:rPr sz="2300" b="1" dirty="0" err="1"/>
              <a:t>notre</a:t>
            </a:r>
            <a:r>
              <a:rPr sz="2300" b="1" dirty="0"/>
              <a:t> </a:t>
            </a:r>
            <a:r>
              <a:rPr sz="2300" b="1" dirty="0" err="1"/>
              <a:t>désir</a:t>
            </a:r>
            <a:r>
              <a:rPr sz="2300" b="1" dirty="0"/>
              <a:t> de les </a:t>
            </a:r>
            <a:r>
              <a:rPr sz="2300" b="1" dirty="0" err="1"/>
              <a:t>partager</a:t>
            </a:r>
            <a:r>
              <a:rPr sz="2300" b="1" dirty="0"/>
              <a:t>, de les </a:t>
            </a:r>
            <a:r>
              <a:rPr sz="2300" b="1" dirty="0" err="1"/>
              <a:t>offrir</a:t>
            </a:r>
            <a:r>
              <a:rPr sz="2300" b="1" dirty="0"/>
              <a:t>, </a:t>
            </a:r>
            <a:r>
              <a:rPr sz="2300" b="1" dirty="0" err="1"/>
              <a:t>mais</a:t>
            </a:r>
            <a:r>
              <a:rPr sz="2300" b="1" dirty="0"/>
              <a:t> </a:t>
            </a:r>
            <a:r>
              <a:rPr sz="2300" b="1" dirty="0" err="1"/>
              <a:t>aussi</a:t>
            </a:r>
            <a:r>
              <a:rPr sz="2300" b="1" dirty="0"/>
              <a:t> </a:t>
            </a:r>
            <a:r>
              <a:rPr sz="2300" b="1" dirty="0" err="1"/>
              <a:t>notre</a:t>
            </a:r>
            <a:r>
              <a:rPr sz="2300" b="1" dirty="0"/>
              <a:t> manière de les </a:t>
            </a:r>
            <a:r>
              <a:rPr sz="2300" b="1" dirty="0" err="1"/>
              <a:t>mettre</a:t>
            </a:r>
            <a:r>
              <a:rPr sz="2300" b="1" dirty="0"/>
              <a:t> </a:t>
            </a:r>
            <a:r>
              <a:rPr sz="2300" b="1" dirty="0" err="1"/>
              <a:t>en</a:t>
            </a:r>
            <a:r>
              <a:rPr sz="2300" b="1" dirty="0"/>
              <a:t> action. </a:t>
            </a:r>
            <a:r>
              <a:rPr sz="2300" b="1" dirty="0" err="1"/>
              <a:t>Ces</a:t>
            </a:r>
            <a:r>
              <a:rPr sz="2300" b="1" dirty="0"/>
              <a:t> </a:t>
            </a:r>
            <a:r>
              <a:rPr sz="2300" b="1" dirty="0" err="1"/>
              <a:t>connaissances</a:t>
            </a:r>
            <a:r>
              <a:rPr sz="2300" b="1" dirty="0"/>
              <a:t> </a:t>
            </a:r>
            <a:r>
              <a:rPr sz="2300" b="1" dirty="0" err="1"/>
              <a:t>appartiennent</a:t>
            </a:r>
            <a:r>
              <a:rPr sz="2300" b="1" dirty="0"/>
              <a:t> </a:t>
            </a:r>
            <a:br>
              <a:rPr sz="2300" b="1" dirty="0"/>
            </a:br>
            <a:r>
              <a:rPr sz="2300" b="1" dirty="0"/>
              <a:t>à </a:t>
            </a:r>
            <a:r>
              <a:rPr sz="2300" b="1" dirty="0" err="1"/>
              <a:t>l’humanité</a:t>
            </a:r>
            <a:r>
              <a:rPr sz="2300" b="1" dirty="0"/>
              <a:t>; </a:t>
            </a:r>
            <a:r>
              <a:rPr sz="2300" b="1" dirty="0" err="1"/>
              <a:t>elles</a:t>
            </a:r>
            <a:r>
              <a:rPr sz="2300" b="1" dirty="0"/>
              <a:t> </a:t>
            </a:r>
            <a:r>
              <a:rPr sz="2300" b="1" dirty="0" err="1"/>
              <a:t>recèlent</a:t>
            </a:r>
            <a:r>
              <a:rPr sz="2300" b="1" dirty="0"/>
              <a:t> de </a:t>
            </a:r>
            <a:r>
              <a:rPr sz="2300" b="1" dirty="0" err="1"/>
              <a:t>grandes</a:t>
            </a:r>
            <a:r>
              <a:rPr sz="2300" b="1" dirty="0"/>
              <a:t> </a:t>
            </a:r>
            <a:r>
              <a:rPr sz="2300" b="1" dirty="0" err="1"/>
              <a:t>vérités</a:t>
            </a:r>
            <a:r>
              <a:rPr sz="2300" b="1" dirty="0"/>
              <a:t> sur </a:t>
            </a:r>
            <a:r>
              <a:rPr sz="2300" b="1" dirty="0" err="1"/>
              <a:t>notre</a:t>
            </a:r>
            <a:r>
              <a:rPr sz="2300" b="1" dirty="0"/>
              <a:t> monde </a:t>
            </a:r>
            <a:br>
              <a:rPr sz="2300" b="1" dirty="0"/>
            </a:br>
            <a:r>
              <a:rPr sz="2300" b="1" dirty="0"/>
              <a:t>et </a:t>
            </a:r>
            <a:r>
              <a:rPr sz="2300" b="1" dirty="0" err="1"/>
              <a:t>notre</a:t>
            </a:r>
            <a:r>
              <a:rPr sz="2300" b="1" dirty="0"/>
              <a:t> relation à </a:t>
            </a:r>
            <a:r>
              <a:rPr sz="2300" b="1" dirty="0" err="1"/>
              <a:t>lui</a:t>
            </a:r>
            <a:r>
              <a:rPr sz="2300" b="1" dirty="0"/>
              <a:t>, aux </a:t>
            </a:r>
            <a:r>
              <a:rPr sz="2300" b="1" dirty="0" err="1"/>
              <a:t>autres</a:t>
            </a:r>
            <a:r>
              <a:rPr sz="2300" b="1" dirty="0"/>
              <a:t>, à nous-</a:t>
            </a:r>
            <a:r>
              <a:rPr sz="2300" b="1" dirty="0" err="1"/>
              <a:t>mêmes</a:t>
            </a:r>
            <a:r>
              <a:rPr sz="2300" b="1" dirty="0"/>
              <a:t>. ». </a:t>
            </a:r>
          </a:p>
          <a:p>
            <a:pPr marL="274320" indent="-274320" defTabSz="658368">
              <a:lnSpc>
                <a:spcPct val="110000"/>
              </a:lnSpc>
              <a:spcBef>
                <a:spcPts val="1400"/>
              </a:spcBef>
              <a:buClr>
                <a:srgbClr val="FFCD00"/>
              </a:buClr>
              <a:buSzPct val="120000"/>
              <a:buFont typeface="Symbol"/>
              <a:buChar char="·"/>
              <a:defRPr sz="2016">
                <a:solidFill>
                  <a:srgbClr val="FFFFFF"/>
                </a:solidFill>
                <a:effectLst>
                  <a:outerShdw blurRad="27432" dist="18288" dir="7740000" rotWithShape="0">
                    <a:srgbClr val="000000"/>
                  </a:outerShdw>
                </a:effectLst>
                <a:latin typeface="Roboto Light"/>
                <a:ea typeface="Roboto Light"/>
                <a:cs typeface="Roboto Light"/>
                <a:sym typeface="Roboto Light"/>
              </a:defRPr>
            </a:pPr>
            <a:r>
              <a:rPr sz="2300" b="1" dirty="0"/>
              <a:t>« Nos traditions </a:t>
            </a:r>
            <a:r>
              <a:rPr sz="2300" b="1" dirty="0" err="1"/>
              <a:t>orales</a:t>
            </a:r>
            <a:r>
              <a:rPr sz="2300" b="1" dirty="0"/>
              <a:t>, </a:t>
            </a:r>
            <a:r>
              <a:rPr sz="2300" b="1" dirty="0" err="1"/>
              <a:t>nos</a:t>
            </a:r>
            <a:r>
              <a:rPr sz="2300" b="1" dirty="0"/>
              <a:t> </a:t>
            </a:r>
            <a:r>
              <a:rPr sz="2300" b="1" dirty="0" err="1"/>
              <a:t>récits</a:t>
            </a:r>
            <a:r>
              <a:rPr sz="2300" b="1" dirty="0"/>
              <a:t> </a:t>
            </a:r>
            <a:r>
              <a:rPr sz="2300" b="1" dirty="0" err="1"/>
              <a:t>anciens</a:t>
            </a:r>
            <a:r>
              <a:rPr sz="2300" b="1" dirty="0"/>
              <a:t>, </a:t>
            </a:r>
            <a:r>
              <a:rPr sz="2300" b="1" dirty="0" err="1"/>
              <a:t>sont</a:t>
            </a:r>
            <a:r>
              <a:rPr sz="2300" b="1" dirty="0"/>
              <a:t> la condensation de </a:t>
            </a:r>
            <a:r>
              <a:rPr sz="2300" b="1" dirty="0" err="1"/>
              <a:t>milliers</a:t>
            </a:r>
            <a:r>
              <a:rPr sz="2300" b="1" dirty="0"/>
              <a:t> </a:t>
            </a:r>
            <a:r>
              <a:rPr sz="2300" b="1" dirty="0" err="1"/>
              <a:t>d’années</a:t>
            </a:r>
            <a:r>
              <a:rPr sz="2300" b="1" dirty="0"/>
              <a:t> </a:t>
            </a:r>
            <a:r>
              <a:rPr sz="2300" b="1" dirty="0" err="1"/>
              <a:t>d’observation</a:t>
            </a:r>
            <a:r>
              <a:rPr sz="2300" b="1" dirty="0"/>
              <a:t> et </a:t>
            </a:r>
            <a:r>
              <a:rPr sz="2300" b="1" dirty="0" err="1"/>
              <a:t>d’écoute</a:t>
            </a:r>
            <a:r>
              <a:rPr sz="2300" b="1" dirty="0"/>
              <a:t> attentive </a:t>
            </a:r>
            <a:r>
              <a:rPr sz="2300" b="1" dirty="0" err="1"/>
              <a:t>d’Assi</a:t>
            </a:r>
            <a:r>
              <a:rPr sz="2300" b="1" dirty="0"/>
              <a:t>, des </a:t>
            </a:r>
            <a:r>
              <a:rPr sz="2300" b="1" dirty="0" err="1"/>
              <a:t>animaux</a:t>
            </a:r>
            <a:r>
              <a:rPr sz="2300" b="1" dirty="0"/>
              <a:t>, des </a:t>
            </a:r>
            <a:r>
              <a:rPr sz="2300" b="1" dirty="0" err="1"/>
              <a:t>plantes</a:t>
            </a:r>
            <a:r>
              <a:rPr sz="2300" b="1" dirty="0"/>
              <a:t>, et de </a:t>
            </a:r>
            <a:r>
              <a:rPr sz="2300" b="1" dirty="0" err="1"/>
              <a:t>tous</a:t>
            </a:r>
            <a:r>
              <a:rPr sz="2300" b="1" dirty="0"/>
              <a:t> les </a:t>
            </a:r>
            <a:r>
              <a:rPr sz="2300" b="1" dirty="0" err="1"/>
              <a:t>éléments</a:t>
            </a:r>
            <a:r>
              <a:rPr sz="2300" b="1" dirty="0"/>
              <a:t> de la nature. </a:t>
            </a:r>
            <a:r>
              <a:rPr sz="2300" b="1" dirty="0" err="1"/>
              <a:t>C’est</a:t>
            </a:r>
            <a:r>
              <a:rPr sz="2300" b="1" dirty="0"/>
              <a:t> la </a:t>
            </a:r>
            <a:r>
              <a:rPr sz="2300" b="1" dirty="0" err="1"/>
              <a:t>terre</a:t>
            </a:r>
            <a:r>
              <a:rPr sz="2300" b="1" dirty="0"/>
              <a:t> qui nous </a:t>
            </a:r>
            <a:r>
              <a:rPr sz="2300" b="1" dirty="0" err="1"/>
              <a:t>enseigne</a:t>
            </a:r>
            <a:r>
              <a:rPr sz="2300" b="1" dirty="0"/>
              <a:t> le droit, qui </a:t>
            </a:r>
            <a:r>
              <a:rPr sz="2300" b="1" dirty="0" err="1"/>
              <a:t>est</a:t>
            </a:r>
            <a:r>
              <a:rPr sz="2300" b="1" dirty="0"/>
              <a:t> </a:t>
            </a:r>
            <a:r>
              <a:rPr sz="2300" b="1" dirty="0" err="1"/>
              <a:t>notre</a:t>
            </a:r>
            <a:r>
              <a:rPr sz="2300" b="1" dirty="0"/>
              <a:t> grand livre des </a:t>
            </a:r>
            <a:r>
              <a:rPr sz="2300" b="1" dirty="0" err="1"/>
              <a:t>lois</a:t>
            </a:r>
            <a:r>
              <a:rPr sz="2300" b="1" dirty="0"/>
              <a:t>, et </a:t>
            </a:r>
            <a:r>
              <a:rPr sz="2300" b="1" dirty="0" err="1"/>
              <a:t>nos</a:t>
            </a:r>
            <a:r>
              <a:rPr sz="2300" b="1" dirty="0"/>
              <a:t> </a:t>
            </a:r>
            <a:r>
              <a:rPr sz="2300" b="1" dirty="0" err="1"/>
              <a:t>récits</a:t>
            </a:r>
            <a:r>
              <a:rPr sz="2300" b="1" dirty="0"/>
              <a:t> </a:t>
            </a:r>
            <a:r>
              <a:rPr sz="2300" b="1" dirty="0" err="1"/>
              <a:t>sont</a:t>
            </a:r>
            <a:r>
              <a:rPr sz="2300" b="1" dirty="0"/>
              <a:t> des </a:t>
            </a:r>
            <a:r>
              <a:rPr sz="2300" b="1" dirty="0" err="1"/>
              <a:t>leçons</a:t>
            </a:r>
            <a:r>
              <a:rPr sz="2300" b="1" dirty="0"/>
              <a:t>. </a:t>
            </a:r>
            <a:r>
              <a:rPr sz="2300" b="1" dirty="0" err="1"/>
              <a:t>Ils</a:t>
            </a:r>
            <a:r>
              <a:rPr sz="2300" b="1" dirty="0"/>
              <a:t> </a:t>
            </a:r>
            <a:r>
              <a:rPr sz="2300" b="1" dirty="0" err="1"/>
              <a:t>contiennent</a:t>
            </a:r>
            <a:r>
              <a:rPr sz="2300" b="1" dirty="0"/>
              <a:t> des </a:t>
            </a:r>
            <a:r>
              <a:rPr sz="2300" b="1" dirty="0" err="1"/>
              <a:t>règles</a:t>
            </a:r>
            <a:r>
              <a:rPr sz="2300" b="1" dirty="0"/>
              <a:t> </a:t>
            </a:r>
            <a:r>
              <a:rPr sz="2300" b="1" dirty="0" err="1"/>
              <a:t>claires</a:t>
            </a:r>
            <a:r>
              <a:rPr sz="2300" b="1" dirty="0"/>
              <a:t>, des </a:t>
            </a:r>
            <a:r>
              <a:rPr sz="2300" b="1" dirty="0" err="1"/>
              <a:t>principes</a:t>
            </a:r>
            <a:r>
              <a:rPr sz="2300" b="1" dirty="0"/>
              <a:t> et des </a:t>
            </a:r>
            <a:r>
              <a:rPr sz="2300" b="1" dirty="0" err="1"/>
              <a:t>valeurs</a:t>
            </a:r>
            <a:r>
              <a:rPr sz="2300" b="1" dirty="0"/>
              <a:t> pour </a:t>
            </a:r>
            <a:r>
              <a:rPr sz="2300" b="1" dirty="0" err="1"/>
              <a:t>configurer</a:t>
            </a:r>
            <a:r>
              <a:rPr sz="2300" b="1" dirty="0"/>
              <a:t> </a:t>
            </a:r>
            <a:r>
              <a:rPr sz="2300" b="1" dirty="0" err="1"/>
              <a:t>nos</a:t>
            </a:r>
            <a:r>
              <a:rPr sz="2300" b="1" dirty="0"/>
              <a:t> rapports avec </a:t>
            </a:r>
            <a:r>
              <a:rPr sz="2300" b="1" dirty="0" err="1"/>
              <a:t>Assi</a:t>
            </a:r>
            <a:r>
              <a:rPr sz="2300" b="1" dirty="0"/>
              <a:t>, </a:t>
            </a:r>
            <a:r>
              <a:rPr sz="2300" b="1" dirty="0" err="1"/>
              <a:t>mais</a:t>
            </a:r>
            <a:r>
              <a:rPr sz="2300" b="1" dirty="0"/>
              <a:t> </a:t>
            </a:r>
            <a:r>
              <a:rPr sz="2300" b="1" dirty="0" err="1"/>
              <a:t>aussi</a:t>
            </a:r>
            <a:r>
              <a:rPr sz="2300" b="1" dirty="0"/>
              <a:t> entre nous. Tout </a:t>
            </a:r>
            <a:r>
              <a:rPr sz="2300" b="1" dirty="0" err="1"/>
              <a:t>est</a:t>
            </a:r>
            <a:r>
              <a:rPr sz="2300" b="1" dirty="0"/>
              <a:t> encore </a:t>
            </a:r>
            <a:r>
              <a:rPr sz="2300" b="1" dirty="0" err="1"/>
              <a:t>là</a:t>
            </a:r>
            <a:r>
              <a:rPr sz="2300" b="1" dirty="0"/>
              <a:t>. ».</a:t>
            </a:r>
          </a:p>
        </p:txBody>
      </p:sp>
      <p:sp>
        <p:nvSpPr>
          <p:cNvPr id="365" name="Straight Connector 17"/>
          <p:cNvSpPr/>
          <p:nvPr/>
        </p:nvSpPr>
        <p:spPr>
          <a:xfrm flipH="1">
            <a:off x="3920324" y="1316489"/>
            <a:ext cx="1" cy="5160475"/>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66" name="Titre 1"/>
          <p:cNvSpPr txBox="1"/>
          <p:nvPr/>
        </p:nvSpPr>
        <p:spPr>
          <a:xfrm>
            <a:off x="236745" y="2391888"/>
            <a:ext cx="3683558" cy="2717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ctr" defTabSz="649223">
              <a:lnSpc>
                <a:spcPct val="110000"/>
              </a:lnSpc>
              <a:spcBef>
                <a:spcPts val="200"/>
              </a:spcBef>
              <a:defRPr sz="1987" spc="19">
                <a:solidFill>
                  <a:srgbClr val="FFFFFF"/>
                </a:solidFill>
                <a:latin typeface="Volkhov-Regular"/>
                <a:ea typeface="Volkhov-Regular"/>
                <a:cs typeface="Volkhov-Regular"/>
                <a:sym typeface="Volkhov-Regular"/>
              </a:defRPr>
            </a:pPr>
            <a:r>
              <a:rPr sz="2400" dirty="0"/>
              <a:t>Mise </a:t>
            </a:r>
            <a:r>
              <a:rPr sz="2400" dirty="0" err="1"/>
              <a:t>en</a:t>
            </a:r>
            <a:r>
              <a:rPr sz="2400" dirty="0"/>
              <a:t> </a:t>
            </a:r>
            <a:r>
              <a:rPr sz="2400" dirty="0" err="1"/>
              <a:t>contexte</a:t>
            </a:r>
            <a:r>
              <a:rPr sz="2400" dirty="0"/>
              <a:t> du </a:t>
            </a:r>
            <a:r>
              <a:rPr sz="2400" dirty="0" err="1"/>
              <a:t>texte</a:t>
            </a:r>
            <a:br>
              <a:rPr sz="2400" dirty="0"/>
            </a:br>
            <a:r>
              <a:rPr sz="2400" dirty="0"/>
              <a:t> </a:t>
            </a:r>
            <a:r>
              <a:rPr sz="2400" dirty="0" err="1"/>
              <a:t>à</a:t>
            </a:r>
            <a:r>
              <a:rPr sz="2400" dirty="0"/>
              <a:t> la lumière des exigences </a:t>
            </a:r>
            <a:br>
              <a:rPr sz="2400" dirty="0"/>
            </a:br>
            <a:r>
              <a:rPr sz="2400" dirty="0"/>
              <a:t>du </a:t>
            </a:r>
            <a:r>
              <a:rPr sz="2400" dirty="0" err="1"/>
              <a:t>cours</a:t>
            </a:r>
            <a:r>
              <a:rPr sz="2400" dirty="0"/>
              <a:t> : </a:t>
            </a:r>
          </a:p>
          <a:p>
            <a:pPr algn="ctr" defTabSz="649223">
              <a:spcBef>
                <a:spcPts val="400"/>
              </a:spcBef>
              <a:defRPr sz="2556" spc="25">
                <a:solidFill>
                  <a:srgbClr val="FFFFFF"/>
                </a:solidFill>
                <a:latin typeface="Volkhov-Regular"/>
                <a:ea typeface="Volkhov-Regular"/>
                <a:cs typeface="Volkhov-Regular"/>
                <a:sym typeface="Volkhov-Regular"/>
              </a:defRPr>
            </a:pPr>
            <a:r>
              <a:rPr sz="2400" spc="34" dirty="0"/>
              <a:t>Les conceptions de </a:t>
            </a:r>
            <a:r>
              <a:rPr sz="2400" spc="34" dirty="0" err="1"/>
              <a:t>l’être</a:t>
            </a:r>
            <a:r>
              <a:rPr sz="2400" spc="34" dirty="0"/>
              <a:t> </a:t>
            </a:r>
            <a:r>
              <a:rPr sz="2400" spc="34" dirty="0" err="1"/>
              <a:t>humain</a:t>
            </a:r>
            <a:endParaRPr sz="2400" spc="34" dirty="0"/>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itre 1"/>
          <p:cNvSpPr txBox="1">
            <a:spLocks noGrp="1"/>
          </p:cNvSpPr>
          <p:nvPr>
            <p:ph type="title"/>
          </p:nvPr>
        </p:nvSpPr>
        <p:spPr>
          <a:xfrm>
            <a:off x="419099" y="-168275"/>
            <a:ext cx="11353801" cy="1380846"/>
          </a:xfrm>
          <a:prstGeom prst="rect">
            <a:avLst/>
          </a:prstGeom>
        </p:spPr>
        <p:txBody>
          <a:bodyPr/>
          <a:lstStyle>
            <a:lvl1pPr defTabSz="621791">
              <a:lnSpc>
                <a:spcPct val="110000"/>
              </a:lnSpc>
              <a:spcBef>
                <a:spcPts val="0"/>
              </a:spcBef>
              <a:defRPr sz="4284" spc="42">
                <a:latin typeface="Volkhov-Regular"/>
                <a:ea typeface="Volkhov-Regular"/>
                <a:cs typeface="Volkhov-Regular"/>
                <a:sym typeface="Volkhov-Regular"/>
              </a:defRPr>
            </a:lvl1pPr>
          </a:lstStyle>
          <a:p>
            <a:r>
              <a:t>Rapport au discours religieux ou spirituel</a:t>
            </a:r>
          </a:p>
        </p:txBody>
      </p:sp>
      <p:sp>
        <p:nvSpPr>
          <p:cNvPr id="372" name="ZoneTexte 8"/>
          <p:cNvSpPr/>
          <p:nvPr/>
        </p:nvSpPr>
        <p:spPr>
          <a:xfrm>
            <a:off x="12007270" y="6657944"/>
            <a:ext cx="184731" cy="200056"/>
          </a:xfrm>
          <a:prstGeom prst="rect">
            <a:avLst/>
          </a:prstGeom>
          <a:solidFill>
            <a:srgbClr val="000000"/>
          </a:solidFill>
          <a:ln w="12700">
            <a:miter lim="400000"/>
          </a:ln>
        </p:spPr>
        <p:txBody>
          <a:bodyPr lIns="45719" rIns="45719"/>
          <a:lstStyle/>
          <a:p>
            <a:pPr algn="r">
              <a:spcBef>
                <a:spcPts val="600"/>
              </a:spcBef>
              <a:defRPr sz="700">
                <a:solidFill>
                  <a:srgbClr val="FFFFFF"/>
                </a:solidFill>
              </a:defRPr>
            </a:pPr>
            <a:endParaRPr/>
          </a:p>
        </p:txBody>
      </p:sp>
      <p:sp>
        <p:nvSpPr>
          <p:cNvPr id="373" name="Sous-titre 2"/>
          <p:cNvSpPr txBox="1"/>
          <p:nvPr/>
        </p:nvSpPr>
        <p:spPr>
          <a:xfrm>
            <a:off x="5092800" y="1268979"/>
            <a:ext cx="6986779" cy="5688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594359">
              <a:lnSpc>
                <a:spcPct val="110000"/>
              </a:lnSpc>
              <a:spcBef>
                <a:spcPts val="900"/>
              </a:spcBef>
              <a:buClr>
                <a:srgbClr val="FFCD00"/>
              </a:buClr>
              <a:buFont typeface="Roboto"/>
              <a:defRPr sz="1950">
                <a:solidFill>
                  <a:srgbClr val="FFFFFF"/>
                </a:solidFill>
                <a:latin typeface="Roboto Light"/>
                <a:ea typeface="Roboto Light"/>
                <a:cs typeface="Roboto Light"/>
                <a:sym typeface="Roboto Light"/>
              </a:defRPr>
            </a:pPr>
            <a:r>
              <a:rPr sz="2000" dirty="0" err="1"/>
              <a:t>Plusieurs</a:t>
            </a:r>
            <a:r>
              <a:rPr sz="2000" dirty="0"/>
              <a:t> philosophes </a:t>
            </a:r>
            <a:r>
              <a:rPr sz="2000" dirty="0" err="1"/>
              <a:t>tels</a:t>
            </a:r>
            <a:r>
              <a:rPr sz="2000" dirty="0"/>
              <a:t> que Marx et Nietzsche </a:t>
            </a:r>
            <a:r>
              <a:rPr sz="2000" dirty="0" err="1"/>
              <a:t>présentent</a:t>
            </a:r>
            <a:br>
              <a:rPr sz="2000" dirty="0"/>
            </a:br>
            <a:r>
              <a:rPr sz="2000" dirty="0"/>
              <a:t>le </a:t>
            </a:r>
            <a:r>
              <a:rPr sz="2000" dirty="0" err="1"/>
              <a:t>discours</a:t>
            </a:r>
            <a:r>
              <a:rPr sz="2000" dirty="0"/>
              <a:t> religieux </a:t>
            </a:r>
            <a:r>
              <a:rPr sz="2000" dirty="0" err="1"/>
              <a:t>comme</a:t>
            </a:r>
            <a:r>
              <a:rPr sz="2000" dirty="0"/>
              <a:t> un </a:t>
            </a:r>
            <a:r>
              <a:rPr sz="2000" dirty="0" err="1"/>
              <a:t>élément</a:t>
            </a:r>
            <a:r>
              <a:rPr sz="2000" dirty="0"/>
              <a:t> </a:t>
            </a:r>
            <a:r>
              <a:rPr sz="2000" dirty="0" err="1"/>
              <a:t>profondément</a:t>
            </a:r>
            <a:r>
              <a:rPr sz="2000" dirty="0"/>
              <a:t> </a:t>
            </a:r>
            <a:r>
              <a:rPr sz="2000" dirty="0" err="1"/>
              <a:t>aliénant</a:t>
            </a:r>
            <a:r>
              <a:rPr sz="2000" dirty="0"/>
              <a:t>. </a:t>
            </a:r>
          </a:p>
          <a:p>
            <a:pPr defTabSz="594359">
              <a:lnSpc>
                <a:spcPct val="110000"/>
              </a:lnSpc>
              <a:spcBef>
                <a:spcPts val="900"/>
              </a:spcBef>
              <a:buClr>
                <a:srgbClr val="FFCD00"/>
              </a:buClr>
              <a:buFont typeface="Roboto"/>
              <a:defRPr sz="1950">
                <a:solidFill>
                  <a:srgbClr val="FFFFFF"/>
                </a:solidFill>
                <a:latin typeface="Roboto Light"/>
                <a:ea typeface="Roboto Light"/>
                <a:cs typeface="Roboto Light"/>
                <a:sym typeface="Roboto Light"/>
              </a:defRPr>
            </a:pPr>
            <a:r>
              <a:rPr sz="2000" dirty="0" err="1"/>
              <a:t>Toutefois</a:t>
            </a:r>
            <a:r>
              <a:rPr sz="2000" dirty="0"/>
              <a:t>, chez Charles Coocoo, le </a:t>
            </a:r>
            <a:r>
              <a:rPr sz="2000" dirty="0" err="1"/>
              <a:t>discours</a:t>
            </a:r>
            <a:r>
              <a:rPr sz="2000" dirty="0"/>
              <a:t> spirituel </a:t>
            </a:r>
            <a:r>
              <a:rPr sz="2000" dirty="0" err="1"/>
              <a:t>est</a:t>
            </a:r>
            <a:r>
              <a:rPr sz="2000" dirty="0"/>
              <a:t> </a:t>
            </a:r>
            <a:r>
              <a:rPr sz="2000" dirty="0" err="1"/>
              <a:t>présenté</a:t>
            </a:r>
            <a:r>
              <a:rPr sz="2000" dirty="0"/>
              <a:t> </a:t>
            </a:r>
            <a:r>
              <a:rPr sz="2000" dirty="0" err="1"/>
              <a:t>comme</a:t>
            </a:r>
            <a:r>
              <a:rPr sz="2000" dirty="0"/>
              <a:t> un </a:t>
            </a:r>
            <a:r>
              <a:rPr sz="2000" dirty="0" err="1"/>
              <a:t>élément</a:t>
            </a:r>
            <a:r>
              <a:rPr sz="2000" dirty="0"/>
              <a:t> </a:t>
            </a:r>
            <a:r>
              <a:rPr sz="2000" dirty="0" err="1"/>
              <a:t>thérapeutique</a:t>
            </a:r>
            <a:r>
              <a:rPr sz="2000" dirty="0"/>
              <a:t> et </a:t>
            </a:r>
            <a:r>
              <a:rPr sz="2000" dirty="0" err="1"/>
              <a:t>comme</a:t>
            </a:r>
            <a:r>
              <a:rPr sz="2000" dirty="0"/>
              <a:t> </a:t>
            </a:r>
            <a:r>
              <a:rPr sz="2000" dirty="0" err="1"/>
              <a:t>une</a:t>
            </a:r>
            <a:r>
              <a:rPr sz="2000" dirty="0"/>
              <a:t> source de </a:t>
            </a:r>
            <a:r>
              <a:rPr sz="2000" dirty="0" err="1"/>
              <a:t>savoirs</a:t>
            </a:r>
            <a:r>
              <a:rPr sz="2000" dirty="0"/>
              <a:t> sur soi et sur le monde. </a:t>
            </a:r>
          </a:p>
          <a:p>
            <a:pPr defTabSz="594359">
              <a:lnSpc>
                <a:spcPct val="110000"/>
              </a:lnSpc>
              <a:spcBef>
                <a:spcPts val="900"/>
              </a:spcBef>
              <a:buClr>
                <a:srgbClr val="FFCD00"/>
              </a:buClr>
              <a:buFont typeface="Roboto"/>
              <a:defRPr sz="1950">
                <a:solidFill>
                  <a:srgbClr val="FFFFFF"/>
                </a:solidFill>
                <a:latin typeface="Roboto Light"/>
                <a:ea typeface="Roboto Light"/>
                <a:cs typeface="Roboto Light"/>
                <a:sym typeface="Roboto Light"/>
              </a:defRPr>
            </a:pPr>
            <a:r>
              <a:rPr sz="2000" dirty="0" err="1"/>
              <a:t>Ainsi</a:t>
            </a:r>
            <a:r>
              <a:rPr sz="2000" dirty="0"/>
              <a:t>, </a:t>
            </a:r>
            <a:r>
              <a:rPr sz="2000" dirty="0" err="1"/>
              <a:t>l’écoute</a:t>
            </a:r>
            <a:r>
              <a:rPr sz="2000" dirty="0"/>
              <a:t> du </a:t>
            </a:r>
            <a:r>
              <a:rPr sz="2000" dirty="0" err="1"/>
              <a:t>récit</a:t>
            </a:r>
            <a:r>
              <a:rPr sz="2000" dirty="0"/>
              <a:t> sur </a:t>
            </a:r>
            <a:r>
              <a:rPr sz="2000" dirty="0" err="1"/>
              <a:t>l’origine</a:t>
            </a:r>
            <a:r>
              <a:rPr sz="2000" dirty="0"/>
              <a:t> de </a:t>
            </a:r>
            <a:r>
              <a:rPr sz="2000" dirty="0" err="1"/>
              <a:t>l’univers</a:t>
            </a:r>
            <a:r>
              <a:rPr sz="2000" dirty="0"/>
              <a:t> aura </a:t>
            </a:r>
            <a:r>
              <a:rPr sz="2000" dirty="0" err="1"/>
              <a:t>comme</a:t>
            </a:r>
            <a:r>
              <a:rPr sz="2000" dirty="0"/>
              <a:t> </a:t>
            </a:r>
            <a:br>
              <a:rPr sz="2000" dirty="0"/>
            </a:br>
            <a:r>
              <a:rPr sz="2000" dirty="0" err="1"/>
              <a:t>effet</a:t>
            </a:r>
            <a:r>
              <a:rPr sz="2000" dirty="0"/>
              <a:t> de </a:t>
            </a:r>
            <a:r>
              <a:rPr sz="2000" dirty="0" err="1"/>
              <a:t>reconnecter</a:t>
            </a:r>
            <a:r>
              <a:rPr sz="2000" dirty="0"/>
              <a:t> </a:t>
            </a:r>
            <a:r>
              <a:rPr sz="2000" dirty="0" err="1"/>
              <a:t>l’humain</a:t>
            </a:r>
            <a:r>
              <a:rPr sz="2000" dirty="0"/>
              <a:t> à la </a:t>
            </a:r>
            <a:r>
              <a:rPr sz="2000" dirty="0" err="1"/>
              <a:t>terre</a:t>
            </a:r>
            <a:r>
              <a:rPr sz="2000" dirty="0"/>
              <a:t>, à </a:t>
            </a:r>
            <a:r>
              <a:rPr sz="2000" dirty="0" err="1"/>
              <a:t>l’environnement</a:t>
            </a:r>
            <a:r>
              <a:rPr sz="2000" dirty="0"/>
              <a:t> </a:t>
            </a:r>
            <a:br>
              <a:rPr sz="2000" dirty="0"/>
            </a:br>
            <a:r>
              <a:rPr sz="2000" dirty="0"/>
              <a:t>et à la </a:t>
            </a:r>
            <a:r>
              <a:rPr sz="2000" dirty="0" err="1"/>
              <a:t>biodiversité</a:t>
            </a:r>
            <a:r>
              <a:rPr sz="2000" dirty="0"/>
              <a:t>.</a:t>
            </a:r>
          </a:p>
          <a:p>
            <a:pPr defTabSz="594359">
              <a:lnSpc>
                <a:spcPct val="110000"/>
              </a:lnSpc>
              <a:spcBef>
                <a:spcPts val="900"/>
              </a:spcBef>
              <a:buClr>
                <a:srgbClr val="FFCD00"/>
              </a:buClr>
              <a:buFont typeface="Roboto"/>
              <a:defRPr sz="1950">
                <a:solidFill>
                  <a:srgbClr val="FFFFFF"/>
                </a:solidFill>
                <a:latin typeface="Roboto Light"/>
                <a:ea typeface="Roboto Light"/>
                <a:cs typeface="Roboto Light"/>
                <a:sym typeface="Roboto Light"/>
              </a:defRPr>
            </a:pPr>
            <a:r>
              <a:rPr sz="2000" dirty="0" err="1"/>
              <a:t>L’absence</a:t>
            </a:r>
            <a:r>
              <a:rPr sz="2000" dirty="0"/>
              <a:t> </a:t>
            </a:r>
            <a:r>
              <a:rPr sz="2000" dirty="0" err="1"/>
              <a:t>d’enracinement</a:t>
            </a:r>
            <a:r>
              <a:rPr sz="2000" dirty="0"/>
              <a:t> cause </a:t>
            </a:r>
            <a:r>
              <a:rPr sz="2000" dirty="0" err="1"/>
              <a:t>une</a:t>
            </a:r>
            <a:r>
              <a:rPr sz="2000" dirty="0"/>
              <a:t> </a:t>
            </a:r>
            <a:r>
              <a:rPr sz="2000" dirty="0" err="1"/>
              <a:t>détresse</a:t>
            </a:r>
            <a:r>
              <a:rPr sz="2000" dirty="0"/>
              <a:t> </a:t>
            </a:r>
            <a:r>
              <a:rPr sz="2000" dirty="0" err="1"/>
              <a:t>psychologique</a:t>
            </a:r>
            <a:r>
              <a:rPr sz="2000" dirty="0"/>
              <a:t> </a:t>
            </a:r>
            <a:br>
              <a:rPr sz="2000" dirty="0"/>
            </a:br>
            <a:r>
              <a:rPr sz="2000" dirty="0"/>
              <a:t>et </a:t>
            </a:r>
            <a:r>
              <a:rPr sz="2000" dirty="0" err="1"/>
              <a:t>une</a:t>
            </a:r>
            <a:r>
              <a:rPr sz="2000" dirty="0"/>
              <a:t> </a:t>
            </a:r>
            <a:r>
              <a:rPr sz="2000" dirty="0" err="1"/>
              <a:t>détresse</a:t>
            </a:r>
            <a:r>
              <a:rPr sz="2000" dirty="0"/>
              <a:t> spirituelle. </a:t>
            </a:r>
            <a:r>
              <a:rPr sz="2000" dirty="0" err="1"/>
              <a:t>L’écoute</a:t>
            </a:r>
            <a:r>
              <a:rPr sz="2000" dirty="0"/>
              <a:t> du </a:t>
            </a:r>
            <a:r>
              <a:rPr sz="2000" dirty="0" err="1"/>
              <a:t>récit</a:t>
            </a:r>
            <a:r>
              <a:rPr sz="2000" dirty="0"/>
              <a:t> </a:t>
            </a:r>
            <a:r>
              <a:rPr sz="2000" dirty="0" err="1"/>
              <a:t>cosmogonique</a:t>
            </a:r>
            <a:r>
              <a:rPr sz="2000" dirty="0"/>
              <a:t> </a:t>
            </a:r>
            <a:br>
              <a:rPr sz="2000" dirty="0"/>
            </a:br>
            <a:r>
              <a:rPr sz="2000" dirty="0"/>
              <a:t>a pour </a:t>
            </a:r>
            <a:r>
              <a:rPr sz="2000" dirty="0" err="1"/>
              <a:t>utilité</a:t>
            </a:r>
            <a:r>
              <a:rPr sz="2000" dirty="0"/>
              <a:t> de </a:t>
            </a:r>
            <a:r>
              <a:rPr sz="2000" dirty="0" err="1"/>
              <a:t>reconnecter</a:t>
            </a:r>
            <a:r>
              <a:rPr sz="2000" dirty="0"/>
              <a:t> </a:t>
            </a:r>
            <a:r>
              <a:rPr sz="2000" dirty="0" err="1"/>
              <a:t>l’auditeur</a:t>
            </a:r>
            <a:r>
              <a:rPr sz="2000" dirty="0"/>
              <a:t> et </a:t>
            </a:r>
            <a:r>
              <a:rPr sz="2000" dirty="0" err="1"/>
              <a:t>l’auditrice</a:t>
            </a:r>
            <a:r>
              <a:rPr sz="2000" dirty="0"/>
              <a:t> à </a:t>
            </a:r>
            <a:r>
              <a:rPr sz="2000" dirty="0" err="1"/>
              <a:t>l’univers</a:t>
            </a:r>
            <a:r>
              <a:rPr sz="2000" dirty="0"/>
              <a:t>. « </a:t>
            </a:r>
            <a:r>
              <a:rPr sz="2000" dirty="0" err="1"/>
              <a:t>C’est</a:t>
            </a:r>
            <a:r>
              <a:rPr sz="2000" dirty="0"/>
              <a:t> dans </a:t>
            </a:r>
            <a:r>
              <a:rPr sz="2000" dirty="0" err="1"/>
              <a:t>ce</a:t>
            </a:r>
            <a:r>
              <a:rPr sz="2000" dirty="0"/>
              <a:t> </a:t>
            </a:r>
            <a:r>
              <a:rPr sz="2000" dirty="0" err="1"/>
              <a:t>sens</a:t>
            </a:r>
            <a:r>
              <a:rPr sz="2000" dirty="0"/>
              <a:t> que le </a:t>
            </a:r>
            <a:r>
              <a:rPr sz="2000" dirty="0" err="1"/>
              <a:t>sujet</a:t>
            </a:r>
            <a:r>
              <a:rPr sz="2000" dirty="0"/>
              <a:t> de la </a:t>
            </a:r>
            <a:r>
              <a:rPr sz="2000" dirty="0" err="1"/>
              <a:t>création</a:t>
            </a:r>
            <a:r>
              <a:rPr sz="2000" dirty="0"/>
              <a:t> de </a:t>
            </a:r>
            <a:r>
              <a:rPr sz="2000" dirty="0" err="1"/>
              <a:t>l’univers</a:t>
            </a:r>
            <a:r>
              <a:rPr sz="2000" dirty="0"/>
              <a:t> </a:t>
            </a:r>
            <a:r>
              <a:rPr sz="2000" dirty="0" err="1"/>
              <a:t>permet</a:t>
            </a:r>
            <a:r>
              <a:rPr sz="2000" dirty="0"/>
              <a:t> à </a:t>
            </a:r>
            <a:r>
              <a:rPr sz="2000" dirty="0" err="1"/>
              <a:t>l’être</a:t>
            </a:r>
            <a:r>
              <a:rPr sz="2000" dirty="0"/>
              <a:t> </a:t>
            </a:r>
            <a:r>
              <a:rPr sz="2000" dirty="0" err="1"/>
              <a:t>humain</a:t>
            </a:r>
            <a:r>
              <a:rPr sz="2000" dirty="0"/>
              <a:t> de se </a:t>
            </a:r>
            <a:r>
              <a:rPr sz="2000" dirty="0" err="1"/>
              <a:t>reconnecter</a:t>
            </a:r>
            <a:r>
              <a:rPr sz="2000" dirty="0"/>
              <a:t> à </a:t>
            </a:r>
            <a:r>
              <a:rPr sz="2000" dirty="0" err="1"/>
              <a:t>l’essence</a:t>
            </a:r>
            <a:r>
              <a:rPr sz="2000" dirty="0"/>
              <a:t> première, à son </a:t>
            </a:r>
            <a:r>
              <a:rPr sz="2000" dirty="0" err="1"/>
              <a:t>origine</a:t>
            </a:r>
            <a:r>
              <a:rPr sz="2000" dirty="0"/>
              <a:t> spirituelle. ».</a:t>
            </a:r>
          </a:p>
        </p:txBody>
      </p:sp>
      <p:sp>
        <p:nvSpPr>
          <p:cNvPr id="374" name="Rectangle 31"/>
          <p:cNvSpPr/>
          <p:nvPr/>
        </p:nvSpPr>
        <p:spPr>
          <a:xfrm flipV="1">
            <a:off x="-1" y="1085428"/>
            <a:ext cx="12183341" cy="4571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7" name="Image 5" descr="Image 5">
            <a:extLst>
              <a:ext uri="{FF2B5EF4-FFF2-40B4-BE49-F238E27FC236}">
                <a16:creationId xmlns:a16="http://schemas.microsoft.com/office/drawing/2014/main" id="{88F600D3-EF3E-45B7-A798-CDB4B95784F8}"/>
              </a:ext>
            </a:extLst>
          </p:cNvPr>
          <p:cNvPicPr>
            <a:picLocks noChangeAspect="1"/>
          </p:cNvPicPr>
          <p:nvPr/>
        </p:nvPicPr>
        <p:blipFill rotWithShape="1">
          <a:blip r:embed="rId3"/>
          <a:srcRect l="7944" r="5146"/>
          <a:stretch/>
        </p:blipFill>
        <p:spPr>
          <a:xfrm>
            <a:off x="-1" y="1308109"/>
            <a:ext cx="4718461" cy="3243895"/>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8" name="Image 5" descr="Image 5"/>
          <p:cNvPicPr>
            <a:picLocks noChangeAspect="1"/>
          </p:cNvPicPr>
          <p:nvPr/>
        </p:nvPicPr>
        <p:blipFill rotWithShape="1">
          <a:blip r:embed="rId3"/>
          <a:srcRect l="7944" r="5146"/>
          <a:stretch/>
        </p:blipFill>
        <p:spPr>
          <a:xfrm>
            <a:off x="-1" y="1308109"/>
            <a:ext cx="4718461" cy="3243895"/>
          </a:xfrm>
          <a:prstGeom prst="rect">
            <a:avLst/>
          </a:prstGeom>
          <a:ln w="12700">
            <a:miter lim="400000"/>
          </a:ln>
        </p:spPr>
      </p:pic>
      <p:sp>
        <p:nvSpPr>
          <p:cNvPr id="380" name="Titre 1"/>
          <p:cNvSpPr txBox="1">
            <a:spLocks noGrp="1"/>
          </p:cNvSpPr>
          <p:nvPr>
            <p:ph type="title"/>
          </p:nvPr>
        </p:nvSpPr>
        <p:spPr>
          <a:xfrm>
            <a:off x="419100" y="-168275"/>
            <a:ext cx="11353800" cy="1380846"/>
          </a:xfrm>
          <a:prstGeom prst="rect">
            <a:avLst/>
          </a:prstGeom>
        </p:spPr>
        <p:txBody>
          <a:bodyPr/>
          <a:lstStyle>
            <a:lvl1pPr defTabSz="539495">
              <a:lnSpc>
                <a:spcPct val="110000"/>
              </a:lnSpc>
              <a:defRPr sz="4248" spc="42">
                <a:solidFill>
                  <a:srgbClr val="FFFFFF"/>
                </a:solidFill>
                <a:latin typeface="Volkhov-Regular"/>
                <a:ea typeface="Volkhov-Regular"/>
                <a:cs typeface="Volkhov-Regular"/>
                <a:sym typeface="Volkhov-Regular"/>
              </a:defRPr>
            </a:lvl1pPr>
          </a:lstStyle>
          <a:p>
            <a:r>
              <a:t>Rapport au discours religieux ou spirituel</a:t>
            </a:r>
          </a:p>
        </p:txBody>
      </p:sp>
      <p:sp>
        <p:nvSpPr>
          <p:cNvPr id="379" name="Espace réservé du contenu 2"/>
          <p:cNvSpPr txBox="1">
            <a:spLocks noGrp="1"/>
          </p:cNvSpPr>
          <p:nvPr>
            <p:ph type="body" idx="1"/>
          </p:nvPr>
        </p:nvSpPr>
        <p:spPr>
          <a:xfrm>
            <a:off x="5027410" y="1209138"/>
            <a:ext cx="6943440" cy="5797598"/>
          </a:xfrm>
          <a:prstGeom prst="rect">
            <a:avLst/>
          </a:prstGeom>
        </p:spPr>
        <p:txBody>
          <a:bodyPr>
            <a:noAutofit/>
          </a:bodyPr>
          <a:lstStyle/>
          <a:p>
            <a:pPr marL="0" indent="0" defTabSz="512063">
              <a:lnSpc>
                <a:spcPct val="100000"/>
              </a:lnSpc>
              <a:spcBef>
                <a:spcPts val="800"/>
              </a:spcBef>
              <a:buClr>
                <a:srgbClr val="FFCD00"/>
              </a:buClr>
              <a:buSzTx/>
              <a:buFont typeface="Roboto"/>
              <a:buNone/>
              <a:defRPr sz="1848">
                <a:solidFill>
                  <a:srgbClr val="FFFFFF"/>
                </a:solidFill>
                <a:latin typeface="Roboto Light"/>
                <a:ea typeface="Roboto Light"/>
                <a:cs typeface="Roboto Light"/>
                <a:sym typeface="Roboto Light"/>
              </a:defRPr>
            </a:pPr>
            <a:r>
              <a:rPr sz="1850" dirty="0"/>
              <a:t>Le </a:t>
            </a:r>
            <a:r>
              <a:rPr sz="1850" dirty="0" err="1"/>
              <a:t>collectif</a:t>
            </a:r>
            <a:r>
              <a:rPr sz="1850" dirty="0"/>
              <a:t> de </a:t>
            </a:r>
            <a:r>
              <a:rPr sz="1850" i="1" dirty="0" err="1">
                <a:latin typeface="+mn-lt"/>
                <a:ea typeface="+mn-ea"/>
                <a:cs typeface="+mn-cs"/>
                <a:sym typeface="Roboto"/>
              </a:rPr>
              <a:t>Manifeste</a:t>
            </a:r>
            <a:r>
              <a:rPr sz="1850" i="1" dirty="0">
                <a:latin typeface="+mn-lt"/>
                <a:ea typeface="+mn-ea"/>
                <a:cs typeface="+mn-cs"/>
                <a:sym typeface="Roboto"/>
              </a:rPr>
              <a:t> des Premiers </a:t>
            </a:r>
            <a:r>
              <a:rPr sz="1850" i="1" dirty="0" err="1">
                <a:latin typeface="+mn-lt"/>
                <a:ea typeface="+mn-ea"/>
                <a:cs typeface="+mn-cs"/>
                <a:sym typeface="Roboto"/>
              </a:rPr>
              <a:t>Peuples</a:t>
            </a:r>
            <a:r>
              <a:rPr sz="1850" dirty="0"/>
              <a:t> </a:t>
            </a:r>
            <a:r>
              <a:rPr sz="1850" dirty="0" err="1"/>
              <a:t>soutient</a:t>
            </a:r>
            <a:r>
              <a:rPr sz="1850" dirty="0"/>
              <a:t> quant à </a:t>
            </a:r>
            <a:r>
              <a:rPr sz="1850" dirty="0" err="1"/>
              <a:t>lui</a:t>
            </a:r>
            <a:r>
              <a:rPr sz="1850" dirty="0"/>
              <a:t> que le vide spirituel a des </a:t>
            </a:r>
            <a:r>
              <a:rPr sz="1850" dirty="0" err="1"/>
              <a:t>effets</a:t>
            </a:r>
            <a:r>
              <a:rPr sz="1850" dirty="0"/>
              <a:t> </a:t>
            </a:r>
            <a:r>
              <a:rPr sz="1850" dirty="0" err="1"/>
              <a:t>nocifs</a:t>
            </a:r>
            <a:r>
              <a:rPr sz="1850" dirty="0"/>
              <a:t> sur </a:t>
            </a:r>
            <a:r>
              <a:rPr sz="1850" dirty="0" err="1"/>
              <a:t>nos</a:t>
            </a:r>
            <a:r>
              <a:rPr sz="1850" dirty="0"/>
              <a:t> rapports aux </a:t>
            </a:r>
            <a:r>
              <a:rPr sz="1850" dirty="0" err="1"/>
              <a:t>autres</a:t>
            </a:r>
            <a:r>
              <a:rPr sz="1850" dirty="0"/>
              <a:t> et à la nature : « La </a:t>
            </a:r>
            <a:r>
              <a:rPr sz="1850" dirty="0" err="1"/>
              <a:t>voie</a:t>
            </a:r>
            <a:r>
              <a:rPr sz="1850" dirty="0"/>
              <a:t> de </a:t>
            </a:r>
            <a:r>
              <a:rPr sz="1850" dirty="0" err="1"/>
              <a:t>l’expansion</a:t>
            </a:r>
            <a:r>
              <a:rPr sz="1850" dirty="0"/>
              <a:t> </a:t>
            </a:r>
            <a:r>
              <a:rPr sz="1850" dirty="0" err="1"/>
              <a:t>illimitée</a:t>
            </a:r>
            <a:r>
              <a:rPr sz="1850" dirty="0"/>
              <a:t>, de la recherche </a:t>
            </a:r>
            <a:r>
              <a:rPr sz="1850" dirty="0" err="1"/>
              <a:t>acharnée</a:t>
            </a:r>
            <a:r>
              <a:rPr sz="1850" dirty="0"/>
              <a:t> et </a:t>
            </a:r>
            <a:r>
              <a:rPr sz="1850" dirty="0" err="1"/>
              <a:t>perpétuelle</a:t>
            </a:r>
            <a:r>
              <a:rPr sz="1850" dirty="0"/>
              <a:t> du </a:t>
            </a:r>
            <a:r>
              <a:rPr sz="1850" dirty="0" err="1"/>
              <a:t>progrès</a:t>
            </a:r>
            <a:r>
              <a:rPr sz="1850" dirty="0"/>
              <a:t>, de la </a:t>
            </a:r>
            <a:r>
              <a:rPr sz="1850" dirty="0" err="1"/>
              <a:t>croissance</a:t>
            </a:r>
            <a:r>
              <a:rPr sz="1850" dirty="0"/>
              <a:t>, du </a:t>
            </a:r>
            <a:r>
              <a:rPr sz="1850" dirty="0" err="1"/>
              <a:t>développement</a:t>
            </a:r>
            <a:r>
              <a:rPr sz="1850" dirty="0"/>
              <a:t> </a:t>
            </a:r>
            <a:r>
              <a:rPr sz="1850" dirty="0" err="1"/>
              <a:t>économique</a:t>
            </a:r>
            <a:r>
              <a:rPr sz="1850" dirty="0"/>
              <a:t>, du profit financier et de la jouissance </a:t>
            </a:r>
            <a:r>
              <a:rPr sz="1850" dirty="0" err="1"/>
              <a:t>individuelle</a:t>
            </a:r>
            <a:r>
              <a:rPr sz="1850" dirty="0"/>
              <a:t> </a:t>
            </a:r>
            <a:r>
              <a:rPr sz="1850" dirty="0" err="1"/>
              <a:t>compromet</a:t>
            </a:r>
            <a:r>
              <a:rPr sz="1850" dirty="0"/>
              <a:t> </a:t>
            </a:r>
            <a:r>
              <a:rPr sz="1850" dirty="0" err="1"/>
              <a:t>l’ensemble</a:t>
            </a:r>
            <a:r>
              <a:rPr sz="1850" dirty="0"/>
              <a:t> des </a:t>
            </a:r>
            <a:r>
              <a:rPr sz="1850" dirty="0" err="1"/>
              <a:t>humains</a:t>
            </a:r>
            <a:r>
              <a:rPr sz="1850" dirty="0"/>
              <a:t> et du vivant. </a:t>
            </a:r>
            <a:r>
              <a:rPr sz="1850" dirty="0" err="1"/>
              <a:t>Cet</a:t>
            </a:r>
            <a:r>
              <a:rPr sz="1850" dirty="0"/>
              <a:t> </a:t>
            </a:r>
            <a:r>
              <a:rPr sz="1850" dirty="0" err="1"/>
              <a:t>imaginaire</a:t>
            </a:r>
            <a:r>
              <a:rPr sz="1850" dirty="0"/>
              <a:t> </a:t>
            </a:r>
            <a:r>
              <a:rPr sz="1850" dirty="0" err="1"/>
              <a:t>capitaliste</a:t>
            </a:r>
            <a:r>
              <a:rPr sz="1850" dirty="0"/>
              <a:t>, qui </a:t>
            </a:r>
            <a:r>
              <a:rPr sz="1850" dirty="0" err="1"/>
              <a:t>instrumentalise</a:t>
            </a:r>
            <a:r>
              <a:rPr sz="1850" dirty="0"/>
              <a:t> la nature </a:t>
            </a:r>
            <a:r>
              <a:rPr sz="1850" dirty="0" err="1"/>
              <a:t>ainsi</a:t>
            </a:r>
            <a:r>
              <a:rPr sz="1850" dirty="0"/>
              <a:t> que la possession </a:t>
            </a:r>
            <a:r>
              <a:rPr sz="1850" dirty="0" err="1"/>
              <a:t>arrogante</a:t>
            </a:r>
            <a:r>
              <a:rPr sz="1850" dirty="0"/>
              <a:t> et </a:t>
            </a:r>
            <a:r>
              <a:rPr sz="1850" dirty="0" err="1"/>
              <a:t>illégitime</a:t>
            </a:r>
            <a:r>
              <a:rPr sz="1850" dirty="0"/>
              <a:t> </a:t>
            </a:r>
            <a:r>
              <a:rPr sz="1850" dirty="0" err="1"/>
              <a:t>d’Assi</a:t>
            </a:r>
            <a:r>
              <a:rPr sz="1850" dirty="0"/>
              <a:t> [</a:t>
            </a:r>
            <a:r>
              <a:rPr sz="1850" dirty="0" err="1"/>
              <a:t>terme</a:t>
            </a:r>
            <a:r>
              <a:rPr sz="1850" dirty="0"/>
              <a:t> Innu </a:t>
            </a:r>
            <a:r>
              <a:rPr sz="1850" dirty="0" err="1"/>
              <a:t>signifiant</a:t>
            </a:r>
            <a:r>
              <a:rPr sz="1850" dirty="0"/>
              <a:t> </a:t>
            </a:r>
            <a:r>
              <a:rPr sz="1850" dirty="0" err="1"/>
              <a:t>Territoire</a:t>
            </a:r>
            <a:r>
              <a:rPr sz="1850" dirty="0"/>
              <a:t>], </a:t>
            </a:r>
            <a:r>
              <a:rPr sz="1850" dirty="0" err="1"/>
              <a:t>est</a:t>
            </a:r>
            <a:r>
              <a:rPr sz="1850" dirty="0"/>
              <a:t>, nous le </a:t>
            </a:r>
            <a:r>
              <a:rPr sz="1850" dirty="0" err="1"/>
              <a:t>pensons</a:t>
            </a:r>
            <a:r>
              <a:rPr sz="1850" dirty="0"/>
              <a:t>, </a:t>
            </a:r>
            <a:r>
              <a:rPr sz="1850" dirty="0" err="1"/>
              <a:t>motivé</a:t>
            </a:r>
            <a:r>
              <a:rPr sz="1850" dirty="0"/>
              <a:t> par un vide spirituel qui </a:t>
            </a:r>
            <a:r>
              <a:rPr sz="1850" dirty="0" err="1"/>
              <a:t>aveugle</a:t>
            </a:r>
            <a:r>
              <a:rPr sz="1850" dirty="0"/>
              <a:t> </a:t>
            </a:r>
            <a:r>
              <a:rPr sz="1850" dirty="0" err="1"/>
              <a:t>une</a:t>
            </a:r>
            <a:r>
              <a:rPr sz="1850" dirty="0"/>
              <a:t> </a:t>
            </a:r>
            <a:r>
              <a:rPr sz="1850" dirty="0" err="1"/>
              <a:t>grande</a:t>
            </a:r>
            <a:r>
              <a:rPr sz="1850" dirty="0"/>
              <a:t> </a:t>
            </a:r>
            <a:r>
              <a:rPr sz="1850" dirty="0" err="1"/>
              <a:t>partie</a:t>
            </a:r>
            <a:r>
              <a:rPr sz="1850" dirty="0"/>
              <a:t> des </a:t>
            </a:r>
            <a:r>
              <a:rPr sz="1850" dirty="0" err="1"/>
              <a:t>Amériques</a:t>
            </a:r>
            <a:r>
              <a:rPr sz="1850" dirty="0"/>
              <a:t> et </a:t>
            </a:r>
            <a:r>
              <a:rPr sz="1850" dirty="0" err="1"/>
              <a:t>mène</a:t>
            </a:r>
            <a:r>
              <a:rPr sz="1850" dirty="0"/>
              <a:t> à la mort. ». </a:t>
            </a:r>
          </a:p>
          <a:p>
            <a:pPr marL="0" indent="0" defTabSz="512063">
              <a:lnSpc>
                <a:spcPct val="100000"/>
              </a:lnSpc>
              <a:spcBef>
                <a:spcPts val="800"/>
              </a:spcBef>
              <a:buClr>
                <a:srgbClr val="FFCD00"/>
              </a:buClr>
              <a:buSzTx/>
              <a:buFont typeface="Roboto"/>
              <a:buNone/>
              <a:defRPr sz="1848">
                <a:solidFill>
                  <a:srgbClr val="FFFFFF"/>
                </a:solidFill>
                <a:latin typeface="Roboto Light"/>
                <a:ea typeface="Roboto Light"/>
                <a:cs typeface="Roboto Light"/>
                <a:sym typeface="Roboto Light"/>
              </a:defRPr>
            </a:pPr>
            <a:r>
              <a:rPr sz="1850" dirty="0"/>
              <a:t> « Nous </a:t>
            </a:r>
            <a:r>
              <a:rPr sz="1850" dirty="0" err="1"/>
              <a:t>appelons</a:t>
            </a:r>
            <a:r>
              <a:rPr sz="1850" dirty="0"/>
              <a:t> </a:t>
            </a:r>
            <a:r>
              <a:rPr sz="1850" dirty="0" err="1"/>
              <a:t>Tshakapesh</a:t>
            </a:r>
            <a:r>
              <a:rPr sz="1850" dirty="0"/>
              <a:t> pour nous </a:t>
            </a:r>
            <a:r>
              <a:rPr sz="1850" dirty="0" err="1"/>
              <a:t>ressourcer</a:t>
            </a:r>
            <a:r>
              <a:rPr sz="1850" dirty="0"/>
              <a:t> grâce à </a:t>
            </a:r>
            <a:r>
              <a:rPr sz="1850" dirty="0" err="1"/>
              <a:t>ses</a:t>
            </a:r>
            <a:r>
              <a:rPr sz="1850" dirty="0"/>
              <a:t> </a:t>
            </a:r>
            <a:r>
              <a:rPr sz="1850" dirty="0" err="1"/>
              <a:t>récits</a:t>
            </a:r>
            <a:r>
              <a:rPr sz="1850" dirty="0"/>
              <a:t> </a:t>
            </a:r>
            <a:r>
              <a:rPr sz="1850" dirty="0" err="1"/>
              <a:t>créateurs</a:t>
            </a:r>
            <a:r>
              <a:rPr sz="1850" dirty="0"/>
              <a:t> de </a:t>
            </a:r>
            <a:r>
              <a:rPr sz="1850" dirty="0" err="1"/>
              <a:t>sens</a:t>
            </a:r>
            <a:r>
              <a:rPr sz="1850" dirty="0"/>
              <a:t> qui </a:t>
            </a:r>
            <a:r>
              <a:rPr sz="1850" dirty="0" err="1"/>
              <a:t>réhabilitent</a:t>
            </a:r>
            <a:r>
              <a:rPr sz="1850" dirty="0"/>
              <a:t> </a:t>
            </a:r>
            <a:r>
              <a:rPr sz="1850" dirty="0" err="1"/>
              <a:t>nos</a:t>
            </a:r>
            <a:r>
              <a:rPr sz="1850" dirty="0"/>
              <a:t> modes de vie </a:t>
            </a:r>
            <a:r>
              <a:rPr sz="1850" dirty="0" err="1"/>
              <a:t>en</a:t>
            </a:r>
            <a:r>
              <a:rPr sz="1850" dirty="0"/>
              <a:t> nous </a:t>
            </a:r>
            <a:r>
              <a:rPr sz="1850" dirty="0" err="1"/>
              <a:t>enseignant</a:t>
            </a:r>
            <a:r>
              <a:rPr sz="1850" dirty="0"/>
              <a:t> à bien vivre. Des </a:t>
            </a:r>
            <a:r>
              <a:rPr sz="1850" dirty="0" err="1"/>
              <a:t>récits</a:t>
            </a:r>
            <a:r>
              <a:rPr sz="1850" dirty="0"/>
              <a:t> qui nous </a:t>
            </a:r>
            <a:r>
              <a:rPr sz="1850" dirty="0" err="1"/>
              <a:t>montrent</a:t>
            </a:r>
            <a:r>
              <a:rPr sz="1850" dirty="0"/>
              <a:t> la </a:t>
            </a:r>
            <a:r>
              <a:rPr sz="1850" dirty="0" err="1"/>
              <a:t>voie</a:t>
            </a:r>
            <a:r>
              <a:rPr sz="1850" dirty="0"/>
              <a:t> d’un </a:t>
            </a:r>
            <a:r>
              <a:rPr sz="1850" dirty="0" err="1"/>
              <a:t>être</a:t>
            </a:r>
            <a:r>
              <a:rPr sz="1850" dirty="0"/>
              <a:t> </a:t>
            </a:r>
            <a:r>
              <a:rPr sz="1850" dirty="0" err="1"/>
              <a:t>humain</a:t>
            </a:r>
            <a:r>
              <a:rPr sz="1850" dirty="0"/>
              <a:t> conscient de </a:t>
            </a:r>
            <a:r>
              <a:rPr sz="1850" dirty="0" err="1"/>
              <a:t>sa</a:t>
            </a:r>
            <a:r>
              <a:rPr sz="1850" dirty="0"/>
              <a:t> participation </a:t>
            </a:r>
            <a:r>
              <a:rPr sz="1850" dirty="0" err="1"/>
              <a:t>cosmique</a:t>
            </a:r>
            <a:r>
              <a:rPr sz="1850" dirty="0"/>
              <a:t> à </a:t>
            </a:r>
            <a:r>
              <a:rPr sz="1850" dirty="0" err="1"/>
              <a:t>l’ensemble</a:t>
            </a:r>
            <a:r>
              <a:rPr sz="1850" dirty="0"/>
              <a:t> du vivant. Ce </a:t>
            </a:r>
            <a:r>
              <a:rPr sz="1850" dirty="0" err="1"/>
              <a:t>sont</a:t>
            </a:r>
            <a:r>
              <a:rPr sz="1850" dirty="0"/>
              <a:t> des </a:t>
            </a:r>
            <a:r>
              <a:rPr sz="1850" dirty="0" err="1"/>
              <a:t>récits</a:t>
            </a:r>
            <a:r>
              <a:rPr sz="1850" dirty="0"/>
              <a:t> de </a:t>
            </a:r>
            <a:r>
              <a:rPr sz="1850" dirty="0" err="1"/>
              <a:t>sagesse</a:t>
            </a:r>
            <a:r>
              <a:rPr sz="1850" dirty="0"/>
              <a:t> qui </a:t>
            </a:r>
            <a:r>
              <a:rPr sz="1850" dirty="0" err="1"/>
              <a:t>enseignent</a:t>
            </a:r>
            <a:r>
              <a:rPr sz="1850" dirty="0"/>
              <a:t> comment transformer la mort </a:t>
            </a:r>
            <a:r>
              <a:rPr sz="1850" dirty="0" err="1"/>
              <a:t>en</a:t>
            </a:r>
            <a:r>
              <a:rPr sz="1850" dirty="0"/>
              <a:t> cercle </a:t>
            </a:r>
            <a:r>
              <a:rPr sz="1850" dirty="0" err="1"/>
              <a:t>éternel</a:t>
            </a:r>
            <a:r>
              <a:rPr sz="1850" dirty="0"/>
              <a:t> de vie, qui </a:t>
            </a:r>
            <a:r>
              <a:rPr sz="1850" dirty="0" err="1"/>
              <a:t>régénèrent</a:t>
            </a:r>
            <a:r>
              <a:rPr sz="1850" dirty="0"/>
              <a:t> </a:t>
            </a:r>
            <a:r>
              <a:rPr sz="1850" dirty="0" err="1"/>
              <a:t>notre</a:t>
            </a:r>
            <a:r>
              <a:rPr sz="1850" dirty="0"/>
              <a:t> </a:t>
            </a:r>
            <a:r>
              <a:rPr sz="1850" dirty="0" err="1"/>
              <a:t>mémoire</a:t>
            </a:r>
            <a:r>
              <a:rPr sz="1850" dirty="0"/>
              <a:t> pour </a:t>
            </a:r>
            <a:r>
              <a:rPr sz="1850" dirty="0" err="1"/>
              <a:t>surmonter</a:t>
            </a:r>
            <a:r>
              <a:rPr sz="1850" dirty="0"/>
              <a:t> le </a:t>
            </a:r>
            <a:r>
              <a:rPr sz="1850" dirty="0" err="1"/>
              <a:t>génocide</a:t>
            </a:r>
            <a:r>
              <a:rPr sz="1850" dirty="0"/>
              <a:t>. ».</a:t>
            </a:r>
          </a:p>
        </p:txBody>
      </p:sp>
      <p:sp>
        <p:nvSpPr>
          <p:cNvPr id="381" name="Rectangle 31"/>
          <p:cNvSpPr/>
          <p:nvPr/>
        </p:nvSpPr>
        <p:spPr>
          <a:xfrm flipV="1">
            <a:off x="-1" y="1085426"/>
            <a:ext cx="12183341" cy="45719"/>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79"/>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31" name="Titre 1"/>
          <p:cNvSpPr txBox="1">
            <a:spLocks noGrp="1"/>
          </p:cNvSpPr>
          <p:nvPr>
            <p:ph type="title"/>
          </p:nvPr>
        </p:nvSpPr>
        <p:spPr>
          <a:xfrm>
            <a:off x="674634" y="3984788"/>
            <a:ext cx="2760497" cy="1554312"/>
          </a:xfrm>
          <a:prstGeom prst="rect">
            <a:avLst/>
          </a:prstGeom>
        </p:spPr>
        <p:txBody>
          <a:bodyPr anchor="t"/>
          <a:lstStyle>
            <a:lvl1pPr algn="r" defTabSz="466344">
              <a:lnSpc>
                <a:spcPct val="90000"/>
              </a:lnSpc>
              <a:defRPr sz="4080" spc="40"/>
            </a:lvl1pPr>
          </a:lstStyle>
          <a:p>
            <a:r>
              <a:t>Contexte historique</a:t>
            </a:r>
          </a:p>
        </p:txBody>
      </p:sp>
      <p:pic>
        <p:nvPicPr>
          <p:cNvPr id="132" name="Picture 2" descr="Picture 2"/>
          <p:cNvPicPr>
            <a:picLocks noChangeAspect="1"/>
          </p:cNvPicPr>
          <p:nvPr/>
        </p:nvPicPr>
        <p:blipFill>
          <a:blip r:embed="rId3"/>
          <a:srcRect t="10355" r="1" b="13631"/>
          <a:stretch>
            <a:fillRect/>
          </a:stretch>
        </p:blipFill>
        <p:spPr>
          <a:xfrm>
            <a:off x="588589" y="239104"/>
            <a:ext cx="10837864" cy="354250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3068"/>
                </a:lnTo>
                <a:lnTo>
                  <a:pt x="0" y="4305"/>
                </a:lnTo>
                <a:lnTo>
                  <a:pt x="0" y="12666"/>
                </a:lnTo>
                <a:lnTo>
                  <a:pt x="0" y="14263"/>
                </a:lnTo>
                <a:lnTo>
                  <a:pt x="0" y="21186"/>
                </a:lnTo>
                <a:lnTo>
                  <a:pt x="9872" y="20257"/>
                </a:lnTo>
                <a:lnTo>
                  <a:pt x="16724" y="21600"/>
                </a:lnTo>
                <a:lnTo>
                  <a:pt x="21600" y="21186"/>
                </a:lnTo>
                <a:lnTo>
                  <a:pt x="21600" y="14263"/>
                </a:lnTo>
                <a:lnTo>
                  <a:pt x="21600" y="12666"/>
                </a:lnTo>
                <a:lnTo>
                  <a:pt x="21600" y="4305"/>
                </a:lnTo>
                <a:lnTo>
                  <a:pt x="21600" y="3068"/>
                </a:lnTo>
                <a:lnTo>
                  <a:pt x="21600" y="0"/>
                </a:lnTo>
                <a:lnTo>
                  <a:pt x="0" y="0"/>
                </a:lnTo>
                <a:close/>
              </a:path>
            </a:pathLst>
          </a:custGeom>
          <a:ln w="12700">
            <a:miter lim="400000"/>
          </a:ln>
        </p:spPr>
      </p:pic>
      <p:sp>
        <p:nvSpPr>
          <p:cNvPr id="133" name="Nous n’avons pas de datation précise sur la présence des Premiers Peuples sur le territoire qui constitue aujourd’hui le Canada.…"/>
          <p:cNvSpPr txBox="1"/>
          <p:nvPr/>
        </p:nvSpPr>
        <p:spPr>
          <a:xfrm>
            <a:off x="3629585" y="4035116"/>
            <a:ext cx="7995562" cy="2693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63945" indent="-263945" defTabSz="722376">
              <a:lnSpc>
                <a:spcPct val="110000"/>
              </a:lnSpc>
              <a:spcBef>
                <a:spcPts val="1100"/>
              </a:spcBef>
              <a:buClr>
                <a:srgbClr val="FFCD00"/>
              </a:buClr>
              <a:buSzPct val="150000"/>
              <a:buFont typeface="Arial"/>
              <a:buChar char="•"/>
              <a:defRPr sz="1580">
                <a:solidFill>
                  <a:srgbClr val="FFFFFF"/>
                </a:solidFill>
                <a:latin typeface="Roboto Light"/>
                <a:ea typeface="Roboto Light"/>
                <a:cs typeface="Roboto Light"/>
                <a:sym typeface="Roboto Light"/>
              </a:defRPr>
            </a:pPr>
            <a:r>
              <a:t>Nous n’avons pas de datation précise sur la présence des Premiers Peuples sur le territoire qui constitue aujourd’hui le Canada. </a:t>
            </a:r>
          </a:p>
          <a:p>
            <a:pPr marL="263945" indent="-263945" defTabSz="722376">
              <a:lnSpc>
                <a:spcPct val="110000"/>
              </a:lnSpc>
              <a:spcBef>
                <a:spcPts val="1100"/>
              </a:spcBef>
              <a:buClr>
                <a:srgbClr val="FFCD00"/>
              </a:buClr>
              <a:buSzPct val="150000"/>
              <a:buFont typeface="Arial"/>
              <a:buChar char="•"/>
              <a:defRPr sz="1580">
                <a:solidFill>
                  <a:srgbClr val="FFFFFF"/>
                </a:solidFill>
                <a:latin typeface="Roboto Light"/>
                <a:ea typeface="Roboto Light"/>
                <a:cs typeface="Roboto Light"/>
                <a:sym typeface="Roboto Light"/>
              </a:defRPr>
            </a:pPr>
            <a:r>
              <a:t>Des fouilles archéologiques démontrent des vestiges datant de plus de 30 000 ans.</a:t>
            </a:r>
          </a:p>
          <a:p>
            <a:pPr marL="263945" indent="-263945" defTabSz="722376">
              <a:lnSpc>
                <a:spcPct val="110000"/>
              </a:lnSpc>
              <a:spcBef>
                <a:spcPts val="1100"/>
              </a:spcBef>
              <a:buClr>
                <a:srgbClr val="FFCD00"/>
              </a:buClr>
              <a:buSzPct val="150000"/>
              <a:buFont typeface="Arial"/>
              <a:buChar char="•"/>
              <a:defRPr sz="1580">
                <a:solidFill>
                  <a:srgbClr val="FFFFFF"/>
                </a:solidFill>
                <a:latin typeface="Roboto Light"/>
                <a:ea typeface="Roboto Light"/>
                <a:cs typeface="Roboto Light"/>
                <a:sym typeface="Roboto Light"/>
              </a:defRPr>
            </a:pPr>
            <a:r>
              <a:t>Beaucoup de Premiers Peuples sont de tradition orale, c’est-à-dire que leurs mythes fondateurs et leurs savoirs se sont transmis de génération en génération par voie orale. </a:t>
            </a:r>
            <a:br/>
            <a:r>
              <a:t>C’est pourquoi il apparaît difficile de retracer les origines de leur conception </a:t>
            </a:r>
            <a:br/>
            <a:r>
              <a:t>de l’être humain.</a:t>
            </a:r>
          </a:p>
        </p:txBody>
      </p:sp>
      <p:sp>
        <p:nvSpPr>
          <p:cNvPr id="134" name="Rectangle 31"/>
          <p:cNvSpPr/>
          <p:nvPr/>
        </p:nvSpPr>
        <p:spPr>
          <a:xfrm>
            <a:off x="729093" y="3741184"/>
            <a:ext cx="10733814" cy="618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85" name="Picture 2" descr="Picture 2"/>
          <p:cNvPicPr>
            <a:picLocks noChangeAspect="1"/>
          </p:cNvPicPr>
          <p:nvPr/>
        </p:nvPicPr>
        <p:blipFill>
          <a:blip r:embed="rId3"/>
          <a:srcRect l="38733" r="33282" b="26326"/>
          <a:stretch>
            <a:fillRect/>
          </a:stretch>
        </p:blipFill>
        <p:spPr>
          <a:xfrm>
            <a:off x="-23626" y="-25398"/>
            <a:ext cx="4665309" cy="6908796"/>
          </a:xfrm>
          <a:prstGeom prst="rect">
            <a:avLst/>
          </a:prstGeom>
          <a:ln w="12700">
            <a:miter lim="400000"/>
          </a:ln>
          <a:effectLst>
            <a:outerShdw blurRad="381000" dist="152400" rotWithShape="0">
              <a:srgbClr val="000000">
                <a:alpha val="10000"/>
              </a:srgbClr>
            </a:outerShdw>
          </a:effectLst>
        </p:spPr>
      </p:pic>
      <p:sp>
        <p:nvSpPr>
          <p:cNvPr id="386" name="Sous-titre 2"/>
          <p:cNvSpPr txBox="1"/>
          <p:nvPr/>
        </p:nvSpPr>
        <p:spPr>
          <a:xfrm>
            <a:off x="5142615" y="2056821"/>
            <a:ext cx="6845314" cy="48144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50443" indent="-250443" defTabSz="621791">
              <a:lnSpc>
                <a:spcPct val="110000"/>
              </a:lnSpc>
              <a:spcBef>
                <a:spcPts val="1300"/>
              </a:spcBef>
              <a:buClr>
                <a:srgbClr val="FFCD00"/>
              </a:buClr>
              <a:buSzPct val="120000"/>
              <a:buFont typeface="Symbol"/>
              <a:buChar char="·"/>
              <a:defRPr sz="2176">
                <a:solidFill>
                  <a:srgbClr val="FFFFFF"/>
                </a:solidFill>
                <a:latin typeface="Roboto Light"/>
                <a:ea typeface="Roboto Light"/>
                <a:cs typeface="Roboto Light"/>
                <a:sym typeface="Roboto Light"/>
              </a:defRPr>
            </a:pPr>
            <a:r>
              <a:t>L’humain n’a pas de place privilégiée dans le cercle de la vie. Il y a une absence de hiérarchie dans le vivant.</a:t>
            </a:r>
          </a:p>
          <a:p>
            <a:pPr marL="250443" indent="-250443" defTabSz="621791">
              <a:lnSpc>
                <a:spcPct val="110000"/>
              </a:lnSpc>
              <a:spcBef>
                <a:spcPts val="1300"/>
              </a:spcBef>
              <a:buClr>
                <a:srgbClr val="FFCD00"/>
              </a:buClr>
              <a:buSzPct val="120000"/>
              <a:buFont typeface="Symbol"/>
              <a:buChar char="·"/>
              <a:defRPr sz="2176">
                <a:solidFill>
                  <a:srgbClr val="FFFFFF"/>
                </a:solidFill>
                <a:latin typeface="Roboto Light"/>
                <a:ea typeface="Roboto Light"/>
                <a:cs typeface="Roboto Light"/>
                <a:sym typeface="Roboto Light"/>
              </a:defRPr>
            </a:pPr>
            <a:r>
              <a:t>Tout ce qui est dans le cercle de la vie (les quatre éléments, les mondes végétal, animal, humain) joue un rôle. Si un élément est déséquilibré, il s’ensuivra nécessairement une fragmentation du cercle, et donc une indubitable impossibilité d’harmonie.</a:t>
            </a:r>
          </a:p>
          <a:p>
            <a:pPr marL="250443" indent="-250443" defTabSz="621791">
              <a:lnSpc>
                <a:spcPct val="110000"/>
              </a:lnSpc>
              <a:spcBef>
                <a:spcPts val="1300"/>
              </a:spcBef>
              <a:buClr>
                <a:srgbClr val="FFCD00"/>
              </a:buClr>
              <a:buSzPct val="120000"/>
              <a:buFont typeface="Symbol"/>
              <a:buChar char="·"/>
              <a:defRPr sz="2176">
                <a:solidFill>
                  <a:srgbClr val="FFFFFF"/>
                </a:solidFill>
                <a:latin typeface="Roboto Light"/>
                <a:ea typeface="Roboto Light"/>
                <a:cs typeface="Roboto Light"/>
                <a:sym typeface="Roboto Light"/>
              </a:defRPr>
            </a:pPr>
            <a:r>
              <a:t>La nature a une conscience, la Mère-Terre </a:t>
            </a:r>
            <a:br/>
            <a:r>
              <a:t>a une conscience, les animaux ont eux aussi </a:t>
            </a:r>
            <a:br/>
            <a:r>
              <a:t>une conscience. </a:t>
            </a:r>
          </a:p>
        </p:txBody>
      </p:sp>
      <p:sp>
        <p:nvSpPr>
          <p:cNvPr id="387" name="Titre 1"/>
          <p:cNvSpPr txBox="1"/>
          <p:nvPr/>
        </p:nvSpPr>
        <p:spPr>
          <a:xfrm>
            <a:off x="5168015" y="198545"/>
            <a:ext cx="6637165" cy="151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786384">
              <a:lnSpc>
                <a:spcPct val="110000"/>
              </a:lnSpc>
              <a:spcBef>
                <a:spcPts val="500"/>
              </a:spcBef>
              <a:defRPr sz="4128" spc="41">
                <a:solidFill>
                  <a:srgbClr val="FFFFFF"/>
                </a:solidFill>
                <a:latin typeface="Volkhov-Regular"/>
                <a:ea typeface="Volkhov-Regular"/>
                <a:cs typeface="Volkhov-Regular"/>
                <a:sym typeface="Volkhov-Regular"/>
              </a:defRPr>
            </a:lvl1pPr>
          </a:lstStyle>
          <a:p>
            <a:pPr>
              <a:defRPr sz="3096" spc="30"/>
            </a:pPr>
            <a:r>
              <a:rPr sz="4128" spc="41"/>
              <a:t>Vision du rapport entre l’humain et la nature</a:t>
            </a:r>
          </a:p>
        </p:txBody>
      </p:sp>
      <p:sp>
        <p:nvSpPr>
          <p:cNvPr id="388" name="Rectangle 31"/>
          <p:cNvSpPr/>
          <p:nvPr/>
        </p:nvSpPr>
        <p:spPr>
          <a:xfrm>
            <a:off x="5240893" y="1754306"/>
            <a:ext cx="6440609" cy="83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2" name="Espace réservé du contenu 2"/>
          <p:cNvSpPr txBox="1">
            <a:spLocks noGrp="1"/>
          </p:cNvSpPr>
          <p:nvPr>
            <p:ph type="body" idx="1"/>
          </p:nvPr>
        </p:nvSpPr>
        <p:spPr>
          <a:xfrm>
            <a:off x="3485072" y="1686434"/>
            <a:ext cx="8546622" cy="5035041"/>
          </a:xfrm>
          <a:prstGeom prst="rect">
            <a:avLst/>
          </a:prstGeom>
        </p:spPr>
        <p:txBody>
          <a:bodyPr>
            <a:normAutofit fontScale="92500"/>
          </a:bodyPr>
          <a:lstStyle/>
          <a:p>
            <a:pPr marL="316738" indent="-316738" defTabSz="786384">
              <a:lnSpc>
                <a:spcPct val="110000"/>
              </a:lnSpc>
              <a:spcBef>
                <a:spcPts val="1700"/>
              </a:spcBef>
              <a:buClr>
                <a:srgbClr val="FFCD00"/>
              </a:buClr>
              <a:buSzPct val="120000"/>
              <a:buFont typeface="Symbol"/>
              <a:buChar char="·"/>
              <a:defRPr sz="2752">
                <a:solidFill>
                  <a:srgbClr val="FFFFFF"/>
                </a:solidFill>
                <a:latin typeface="Roboto Light"/>
                <a:ea typeface="Roboto Light"/>
                <a:cs typeface="Roboto Light"/>
                <a:sym typeface="Roboto Light"/>
              </a:defRPr>
            </a:pPr>
            <a:r>
              <a:rPr dirty="0"/>
              <a:t>La </a:t>
            </a:r>
            <a:r>
              <a:rPr dirty="0" err="1"/>
              <a:t>terre</a:t>
            </a:r>
            <a:r>
              <a:rPr dirty="0"/>
              <a:t>, </a:t>
            </a:r>
            <a:r>
              <a:rPr dirty="0" err="1"/>
              <a:t>l’eau</a:t>
            </a:r>
            <a:r>
              <a:rPr dirty="0"/>
              <a:t>, </a:t>
            </a:r>
            <a:r>
              <a:rPr dirty="0" err="1"/>
              <a:t>l’air</a:t>
            </a:r>
            <a:r>
              <a:rPr dirty="0"/>
              <a:t> </a:t>
            </a:r>
            <a:r>
              <a:rPr dirty="0" err="1"/>
              <a:t>possèdent</a:t>
            </a:r>
            <a:r>
              <a:rPr dirty="0"/>
              <a:t> les </a:t>
            </a:r>
            <a:r>
              <a:rPr dirty="0" err="1"/>
              <a:t>mêmes</a:t>
            </a:r>
            <a:r>
              <a:rPr dirty="0"/>
              <a:t> droits à la vie, à la </a:t>
            </a:r>
            <a:r>
              <a:rPr dirty="0" err="1"/>
              <a:t>dignité</a:t>
            </a:r>
            <a:r>
              <a:rPr dirty="0"/>
              <a:t> </a:t>
            </a:r>
            <a:br>
              <a:rPr dirty="0"/>
            </a:br>
            <a:r>
              <a:rPr dirty="0"/>
              <a:t>et à la </a:t>
            </a:r>
            <a:r>
              <a:rPr dirty="0" err="1"/>
              <a:t>sécurité</a:t>
            </a:r>
            <a:r>
              <a:rPr dirty="0"/>
              <a:t> que les </a:t>
            </a:r>
            <a:r>
              <a:rPr dirty="0" err="1"/>
              <a:t>humains</a:t>
            </a:r>
            <a:r>
              <a:rPr dirty="0"/>
              <a:t>. </a:t>
            </a:r>
          </a:p>
          <a:p>
            <a:pPr marL="316738" indent="-316738" defTabSz="786384">
              <a:lnSpc>
                <a:spcPct val="110000"/>
              </a:lnSpc>
              <a:spcBef>
                <a:spcPts val="1700"/>
              </a:spcBef>
              <a:buClr>
                <a:srgbClr val="FFCD00"/>
              </a:buClr>
              <a:buSzPct val="120000"/>
              <a:buFont typeface="Symbol"/>
              <a:buChar char="·"/>
              <a:defRPr sz="2752">
                <a:solidFill>
                  <a:srgbClr val="FFFFFF"/>
                </a:solidFill>
                <a:latin typeface="Roboto Light"/>
                <a:ea typeface="Roboto Light"/>
                <a:cs typeface="Roboto Light"/>
                <a:sym typeface="Roboto Light"/>
              </a:defRPr>
            </a:pPr>
            <a:r>
              <a:rPr dirty="0"/>
              <a:t>Aller dans la </a:t>
            </a:r>
            <a:r>
              <a:rPr dirty="0" err="1"/>
              <a:t>forêt</a:t>
            </a:r>
            <a:r>
              <a:rPr dirty="0"/>
              <a:t> </a:t>
            </a:r>
            <a:r>
              <a:rPr dirty="0" err="1"/>
              <a:t>permet</a:t>
            </a:r>
            <a:r>
              <a:rPr dirty="0"/>
              <a:t> de se </a:t>
            </a:r>
            <a:r>
              <a:rPr dirty="0" err="1"/>
              <a:t>reconnecter</a:t>
            </a:r>
            <a:r>
              <a:rPr dirty="0"/>
              <a:t>, de dialoguer avec la nature et de </a:t>
            </a:r>
            <a:r>
              <a:rPr dirty="0" err="1"/>
              <a:t>comprendre</a:t>
            </a:r>
            <a:r>
              <a:rPr dirty="0"/>
              <a:t> </a:t>
            </a:r>
            <a:r>
              <a:rPr dirty="0" err="1"/>
              <a:t>ses</a:t>
            </a:r>
            <a:r>
              <a:rPr dirty="0"/>
              <a:t> </a:t>
            </a:r>
            <a:r>
              <a:rPr dirty="0" err="1"/>
              <a:t>leçons</a:t>
            </a:r>
            <a:r>
              <a:rPr dirty="0"/>
              <a:t>.</a:t>
            </a:r>
          </a:p>
          <a:p>
            <a:pPr marL="316738" indent="-316738" defTabSz="786384">
              <a:lnSpc>
                <a:spcPct val="110000"/>
              </a:lnSpc>
              <a:spcBef>
                <a:spcPts val="1700"/>
              </a:spcBef>
              <a:buClr>
                <a:srgbClr val="FFCD00"/>
              </a:buClr>
              <a:buSzPct val="120000"/>
              <a:buFont typeface="Symbol"/>
              <a:buChar char="·"/>
              <a:defRPr sz="2752">
                <a:solidFill>
                  <a:srgbClr val="FFFFFF"/>
                </a:solidFill>
                <a:latin typeface="Roboto Light"/>
                <a:ea typeface="Roboto Light"/>
                <a:cs typeface="Roboto Light"/>
                <a:sym typeface="Roboto Light"/>
              </a:defRPr>
            </a:pPr>
            <a:r>
              <a:rPr dirty="0"/>
              <a:t>Importance du respect dans la relation </a:t>
            </a:r>
            <a:r>
              <a:rPr dirty="0" err="1"/>
              <a:t>humain</a:t>
            </a:r>
            <a:r>
              <a:rPr dirty="0"/>
              <a:t>/nature : « Ta </a:t>
            </a:r>
            <a:r>
              <a:rPr dirty="0" err="1"/>
              <a:t>mère</a:t>
            </a:r>
            <a:r>
              <a:rPr dirty="0"/>
              <a:t>, </a:t>
            </a:r>
            <a:r>
              <a:rPr dirty="0" err="1"/>
              <a:t>c’est</a:t>
            </a:r>
            <a:r>
              <a:rPr dirty="0"/>
              <a:t> la Terre-</a:t>
            </a:r>
            <a:r>
              <a:rPr dirty="0" err="1"/>
              <a:t>Mère</a:t>
            </a:r>
            <a:r>
              <a:rPr dirty="0"/>
              <a:t>. </a:t>
            </a:r>
            <a:r>
              <a:rPr dirty="0" err="1"/>
              <a:t>C’est</a:t>
            </a:r>
            <a:r>
              <a:rPr dirty="0"/>
              <a:t> la Terre-</a:t>
            </a:r>
            <a:r>
              <a:rPr dirty="0" err="1"/>
              <a:t>Mère</a:t>
            </a:r>
            <a:r>
              <a:rPr dirty="0"/>
              <a:t> qui </a:t>
            </a:r>
            <a:r>
              <a:rPr dirty="0" err="1"/>
              <a:t>va</a:t>
            </a:r>
            <a:r>
              <a:rPr dirty="0"/>
              <a:t> </a:t>
            </a:r>
            <a:r>
              <a:rPr dirty="0" err="1"/>
              <a:t>te</a:t>
            </a:r>
            <a:r>
              <a:rPr dirty="0"/>
              <a:t> </a:t>
            </a:r>
            <a:r>
              <a:rPr dirty="0" err="1"/>
              <a:t>nourrir</a:t>
            </a:r>
            <a:r>
              <a:rPr dirty="0"/>
              <a:t> de la </a:t>
            </a:r>
            <a:r>
              <a:rPr dirty="0" err="1"/>
              <a:t>médecine</a:t>
            </a:r>
            <a:r>
              <a:rPr dirty="0"/>
              <a:t> et de tout </a:t>
            </a:r>
            <a:r>
              <a:rPr dirty="0" err="1"/>
              <a:t>ce</a:t>
            </a:r>
            <a:r>
              <a:rPr dirty="0"/>
              <a:t> </a:t>
            </a:r>
            <a:r>
              <a:rPr dirty="0" err="1"/>
              <a:t>dont</a:t>
            </a:r>
            <a:r>
              <a:rPr dirty="0"/>
              <a:t> </a:t>
            </a:r>
            <a:r>
              <a:rPr dirty="0" err="1"/>
              <a:t>tu</a:t>
            </a:r>
            <a:r>
              <a:rPr dirty="0"/>
              <a:t> auras </a:t>
            </a:r>
            <a:r>
              <a:rPr dirty="0" err="1"/>
              <a:t>besoin</a:t>
            </a:r>
            <a:r>
              <a:rPr dirty="0"/>
              <a:t>. Tu </a:t>
            </a:r>
            <a:r>
              <a:rPr dirty="0" err="1"/>
              <a:t>dois</a:t>
            </a:r>
            <a:r>
              <a:rPr dirty="0"/>
              <a:t> respect à la Terre-</a:t>
            </a:r>
            <a:r>
              <a:rPr dirty="0" err="1"/>
              <a:t>Mère</a:t>
            </a:r>
            <a:r>
              <a:rPr dirty="0"/>
              <a:t>, </a:t>
            </a:r>
            <a:r>
              <a:rPr dirty="0" err="1"/>
              <a:t>tu</a:t>
            </a:r>
            <a:r>
              <a:rPr dirty="0"/>
              <a:t> </a:t>
            </a:r>
            <a:r>
              <a:rPr dirty="0" err="1"/>
              <a:t>dois</a:t>
            </a:r>
            <a:r>
              <a:rPr dirty="0"/>
              <a:t> respecter la </a:t>
            </a:r>
            <a:r>
              <a:rPr dirty="0" err="1"/>
              <a:t>dignité</a:t>
            </a:r>
            <a:r>
              <a:rPr dirty="0"/>
              <a:t> de la Terre, </a:t>
            </a:r>
            <a:r>
              <a:rPr dirty="0" err="1"/>
              <a:t>toutes</a:t>
            </a:r>
            <a:r>
              <a:rPr dirty="0"/>
              <a:t> les </a:t>
            </a:r>
            <a:r>
              <a:rPr dirty="0" err="1"/>
              <a:t>composantes</a:t>
            </a:r>
            <a:r>
              <a:rPr dirty="0"/>
              <a:t> de la Terre. ».</a:t>
            </a:r>
          </a:p>
        </p:txBody>
      </p:sp>
      <p:sp>
        <p:nvSpPr>
          <p:cNvPr id="393" name="Rectangle 31"/>
          <p:cNvSpPr/>
          <p:nvPr/>
        </p:nvSpPr>
        <p:spPr>
          <a:xfrm>
            <a:off x="-45013" y="1384151"/>
            <a:ext cx="12228354" cy="607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394" name="Titre 1"/>
          <p:cNvSpPr txBox="1"/>
          <p:nvPr/>
        </p:nvSpPr>
        <p:spPr>
          <a:xfrm>
            <a:off x="469900" y="136525"/>
            <a:ext cx="11353800"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76072">
              <a:lnSpc>
                <a:spcPct val="110000"/>
              </a:lnSpc>
              <a:defRPr sz="3968" spc="39">
                <a:solidFill>
                  <a:srgbClr val="FFFFFF"/>
                </a:solidFill>
                <a:latin typeface="Volkhov-Regular"/>
                <a:ea typeface="Volkhov-Regular"/>
                <a:cs typeface="Volkhov-Regular"/>
                <a:sym typeface="Volkhov-Regular"/>
              </a:defRPr>
            </a:lvl1pPr>
          </a:lstStyle>
          <a:p>
            <a:r>
              <a:t>Vision du rapport entre l’humain et la nature</a:t>
            </a:r>
          </a:p>
        </p:txBody>
      </p:sp>
      <p:pic>
        <p:nvPicPr>
          <p:cNvPr id="5" name="Picture 2" descr="Picture 2">
            <a:extLst>
              <a:ext uri="{FF2B5EF4-FFF2-40B4-BE49-F238E27FC236}">
                <a16:creationId xmlns:a16="http://schemas.microsoft.com/office/drawing/2014/main" id="{67EFB7C8-5924-43CC-BB6A-5BDEDAC5393F}"/>
              </a:ext>
            </a:extLst>
          </p:cNvPr>
          <p:cNvPicPr>
            <a:picLocks noChangeAspect="1"/>
          </p:cNvPicPr>
          <p:nvPr/>
        </p:nvPicPr>
        <p:blipFill>
          <a:blip r:embed="rId3"/>
          <a:srcRect l="38733" r="33282" b="26326"/>
          <a:stretch>
            <a:fillRect/>
          </a:stretch>
        </p:blipFill>
        <p:spPr>
          <a:xfrm>
            <a:off x="0" y="1648483"/>
            <a:ext cx="3508698" cy="5195986"/>
          </a:xfrm>
          <a:prstGeom prst="rect">
            <a:avLst/>
          </a:prstGeom>
          <a:ln w="12700">
            <a:miter lim="400000"/>
          </a:ln>
          <a:effectLst>
            <a:outerShdw blurRad="381000" dist="152400" rotWithShape="0">
              <a:srgbClr val="000000">
                <a:alpha val="10000"/>
              </a:srgbClr>
            </a:outerShdw>
          </a:effec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icture 2" descr="Picture 2"/>
          <p:cNvPicPr>
            <a:picLocks noChangeAspect="1"/>
          </p:cNvPicPr>
          <p:nvPr/>
        </p:nvPicPr>
        <p:blipFill>
          <a:blip r:embed="rId3"/>
          <a:srcRect l="20471" r="37662"/>
          <a:stretch>
            <a:fillRect/>
          </a:stretch>
        </p:blipFill>
        <p:spPr>
          <a:xfrm>
            <a:off x="6244" y="10"/>
            <a:ext cx="4176289" cy="6857922"/>
          </a:xfrm>
          <a:prstGeom prst="rect">
            <a:avLst/>
          </a:prstGeom>
          <a:ln w="12700">
            <a:miter lim="400000"/>
          </a:ln>
        </p:spPr>
      </p:pic>
      <p:sp>
        <p:nvSpPr>
          <p:cNvPr id="397" name="Espace réservé du contenu 2"/>
          <p:cNvSpPr txBox="1">
            <a:spLocks noGrp="1"/>
          </p:cNvSpPr>
          <p:nvPr>
            <p:ph type="body" idx="1"/>
          </p:nvPr>
        </p:nvSpPr>
        <p:spPr>
          <a:xfrm>
            <a:off x="4453685" y="2488932"/>
            <a:ext cx="7586315" cy="4199426"/>
          </a:xfrm>
          <a:prstGeom prst="rect">
            <a:avLst/>
          </a:prstGeom>
        </p:spPr>
        <p:txBody>
          <a:bodyPr/>
          <a:lstStyle/>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a:t>Dans </a:t>
            </a:r>
            <a:r>
              <a:rPr i="1" dirty="0" err="1">
                <a:latin typeface="+mn-lt"/>
                <a:ea typeface="+mn-ea"/>
                <a:cs typeface="+mn-cs"/>
                <a:sym typeface="Roboto"/>
              </a:rPr>
              <a:t>Manifeste</a:t>
            </a:r>
            <a:r>
              <a:rPr i="1" dirty="0">
                <a:latin typeface="+mn-lt"/>
                <a:ea typeface="+mn-ea"/>
                <a:cs typeface="+mn-cs"/>
                <a:sym typeface="Roboto"/>
              </a:rPr>
              <a:t> des Premiers </a:t>
            </a:r>
            <a:r>
              <a:rPr i="1" dirty="0" err="1">
                <a:latin typeface="+mn-lt"/>
                <a:ea typeface="+mn-ea"/>
                <a:cs typeface="+mn-cs"/>
                <a:sym typeface="Roboto"/>
              </a:rPr>
              <a:t>Peuples</a:t>
            </a:r>
            <a:r>
              <a:rPr dirty="0"/>
              <a:t>, on </a:t>
            </a:r>
            <a:r>
              <a:rPr dirty="0" err="1"/>
              <a:t>dit</a:t>
            </a:r>
            <a:r>
              <a:rPr dirty="0"/>
              <a:t> que la nature </a:t>
            </a:r>
            <a:r>
              <a:rPr dirty="0" err="1"/>
              <a:t>offre</a:t>
            </a:r>
            <a:r>
              <a:rPr dirty="0"/>
              <a:t> des </a:t>
            </a:r>
            <a:r>
              <a:rPr dirty="0" err="1"/>
              <a:t>leçons</a:t>
            </a:r>
            <a:r>
              <a:rPr dirty="0"/>
              <a:t> aux </a:t>
            </a:r>
            <a:r>
              <a:rPr dirty="0" err="1"/>
              <a:t>humains</a:t>
            </a:r>
            <a:r>
              <a:rPr dirty="0"/>
              <a:t> : « la </a:t>
            </a:r>
            <a:r>
              <a:rPr dirty="0" err="1"/>
              <a:t>terre</a:t>
            </a:r>
            <a:r>
              <a:rPr dirty="0"/>
              <a:t> </a:t>
            </a:r>
            <a:r>
              <a:rPr dirty="0" err="1"/>
              <a:t>elle-même</a:t>
            </a:r>
            <a:r>
              <a:rPr dirty="0"/>
              <a:t> </a:t>
            </a:r>
            <a:r>
              <a:rPr dirty="0" err="1"/>
              <a:t>est</a:t>
            </a:r>
            <a:r>
              <a:rPr dirty="0"/>
              <a:t> source de </a:t>
            </a:r>
            <a:r>
              <a:rPr dirty="0" err="1"/>
              <a:t>loi</a:t>
            </a:r>
            <a:r>
              <a:rPr dirty="0"/>
              <a:t> et que </a:t>
            </a:r>
            <a:r>
              <a:rPr dirty="0" err="1"/>
              <a:t>l’humain</a:t>
            </a:r>
            <a:r>
              <a:rPr dirty="0"/>
              <a:t> y a </a:t>
            </a:r>
            <a:r>
              <a:rPr dirty="0" err="1"/>
              <a:t>accès</a:t>
            </a:r>
            <a:r>
              <a:rPr dirty="0"/>
              <a:t> par </a:t>
            </a:r>
            <a:r>
              <a:rPr dirty="0" err="1"/>
              <a:t>l’observation</a:t>
            </a:r>
            <a:r>
              <a:rPr dirty="0"/>
              <a:t> de la nature, de la </a:t>
            </a:r>
            <a:r>
              <a:rPr dirty="0" err="1"/>
              <a:t>diversité</a:t>
            </a:r>
            <a:r>
              <a:rPr dirty="0"/>
              <a:t> des vies </a:t>
            </a:r>
            <a:r>
              <a:rPr dirty="0" err="1"/>
              <a:t>qu’elle</a:t>
            </a:r>
            <a:r>
              <a:rPr dirty="0"/>
              <a:t> fait </a:t>
            </a:r>
            <a:r>
              <a:rPr dirty="0" err="1"/>
              <a:t>naître</a:t>
            </a:r>
            <a:r>
              <a:rPr dirty="0"/>
              <a:t> et </a:t>
            </a:r>
            <a:r>
              <a:rPr dirty="0" err="1"/>
              <a:t>abrite</a:t>
            </a:r>
            <a:r>
              <a:rPr dirty="0"/>
              <a:t> ».</a:t>
            </a:r>
          </a:p>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err="1"/>
              <a:t>Voici</a:t>
            </a:r>
            <a:r>
              <a:rPr dirty="0"/>
              <a:t> </a:t>
            </a:r>
            <a:r>
              <a:rPr dirty="0" err="1"/>
              <a:t>quelques</a:t>
            </a:r>
            <a:r>
              <a:rPr dirty="0"/>
              <a:t> </a:t>
            </a:r>
            <a:r>
              <a:rPr dirty="0" err="1"/>
              <a:t>lois</a:t>
            </a:r>
            <a:r>
              <a:rPr dirty="0"/>
              <a:t> qui </a:t>
            </a:r>
            <a:r>
              <a:rPr dirty="0" err="1"/>
              <a:t>doivent</a:t>
            </a:r>
            <a:r>
              <a:rPr dirty="0"/>
              <a:t> </a:t>
            </a:r>
            <a:r>
              <a:rPr dirty="0" err="1"/>
              <a:t>orienter</a:t>
            </a:r>
            <a:r>
              <a:rPr dirty="0"/>
              <a:t> le rapport </a:t>
            </a:r>
            <a:r>
              <a:rPr dirty="0" err="1"/>
              <a:t>à</a:t>
            </a:r>
            <a:r>
              <a:rPr dirty="0"/>
              <a:t> la nature :</a:t>
            </a:r>
          </a:p>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a:t>1. de ne jamais trop prendre; </a:t>
            </a:r>
          </a:p>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a:t>2. </a:t>
            </a:r>
            <a:r>
              <a:rPr dirty="0" err="1"/>
              <a:t>d’agir</a:t>
            </a:r>
            <a:r>
              <a:rPr dirty="0"/>
              <a:t> avec </a:t>
            </a:r>
            <a:r>
              <a:rPr dirty="0" err="1"/>
              <a:t>frugalité</a:t>
            </a:r>
            <a:r>
              <a:rPr dirty="0"/>
              <a:t> (prendre </a:t>
            </a:r>
            <a:r>
              <a:rPr dirty="0" err="1"/>
              <a:t>selon</a:t>
            </a:r>
            <a:r>
              <a:rPr dirty="0"/>
              <a:t> </a:t>
            </a:r>
            <a:r>
              <a:rPr dirty="0" err="1"/>
              <a:t>nos</a:t>
            </a:r>
            <a:r>
              <a:rPr dirty="0"/>
              <a:t> </a:t>
            </a:r>
            <a:r>
              <a:rPr dirty="0" err="1"/>
              <a:t>besoins</a:t>
            </a:r>
            <a:r>
              <a:rPr dirty="0"/>
              <a:t>, </a:t>
            </a:r>
            <a:r>
              <a:rPr dirty="0" err="1"/>
              <a:t>éviter</a:t>
            </a:r>
            <a:r>
              <a:rPr dirty="0"/>
              <a:t> </a:t>
            </a:r>
            <a:r>
              <a:rPr dirty="0" err="1"/>
              <a:t>l’accumulation</a:t>
            </a:r>
            <a:r>
              <a:rPr dirty="0"/>
              <a:t> </a:t>
            </a:r>
            <a:r>
              <a:rPr dirty="0" err="1"/>
              <a:t>capitaliste</a:t>
            </a:r>
            <a:r>
              <a:rPr dirty="0"/>
              <a:t>), car nous </a:t>
            </a:r>
            <a:r>
              <a:rPr dirty="0" err="1"/>
              <a:t>devons</a:t>
            </a:r>
            <a:r>
              <a:rPr dirty="0"/>
              <a:t> </a:t>
            </a:r>
            <a:r>
              <a:rPr dirty="0" err="1"/>
              <a:t>veiller</a:t>
            </a:r>
            <a:r>
              <a:rPr dirty="0"/>
              <a:t> </a:t>
            </a:r>
            <a:r>
              <a:rPr dirty="0" err="1"/>
              <a:t>à</a:t>
            </a:r>
            <a:r>
              <a:rPr dirty="0"/>
              <a:t> la </a:t>
            </a:r>
            <a:r>
              <a:rPr dirty="0" err="1"/>
              <a:t>régénération</a:t>
            </a:r>
            <a:r>
              <a:rPr dirty="0"/>
              <a:t> pour les </a:t>
            </a:r>
            <a:r>
              <a:rPr dirty="0" err="1"/>
              <a:t>générations</a:t>
            </a:r>
            <a:r>
              <a:rPr dirty="0"/>
              <a:t> futures;</a:t>
            </a:r>
          </a:p>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a:t>3. de prendre </a:t>
            </a:r>
            <a:r>
              <a:rPr dirty="0" err="1"/>
              <a:t>en</a:t>
            </a:r>
            <a:r>
              <a:rPr dirty="0"/>
              <a:t> </a:t>
            </a:r>
            <a:r>
              <a:rPr dirty="0" err="1"/>
              <a:t>considération</a:t>
            </a:r>
            <a:r>
              <a:rPr dirty="0"/>
              <a:t> les impacts </a:t>
            </a:r>
            <a:r>
              <a:rPr dirty="0" err="1"/>
              <a:t>écologiques</a:t>
            </a:r>
            <a:r>
              <a:rPr dirty="0"/>
              <a:t> et </a:t>
            </a:r>
            <a:r>
              <a:rPr dirty="0" err="1"/>
              <a:t>environnementaux</a:t>
            </a:r>
            <a:r>
              <a:rPr dirty="0"/>
              <a:t> de </a:t>
            </a:r>
            <a:r>
              <a:rPr dirty="0" err="1"/>
              <a:t>nos</a:t>
            </a:r>
            <a:r>
              <a:rPr dirty="0"/>
              <a:t> actions, de </a:t>
            </a:r>
            <a:r>
              <a:rPr dirty="0" err="1"/>
              <a:t>nos</a:t>
            </a:r>
            <a:r>
              <a:rPr dirty="0"/>
              <a:t> </a:t>
            </a:r>
            <a:r>
              <a:rPr dirty="0" err="1"/>
              <a:t>choix</a:t>
            </a:r>
            <a:r>
              <a:rPr dirty="0"/>
              <a:t> (</a:t>
            </a:r>
            <a:r>
              <a:rPr dirty="0" err="1"/>
              <a:t>remettre</a:t>
            </a:r>
            <a:r>
              <a:rPr dirty="0"/>
              <a:t> le </a:t>
            </a:r>
            <a:r>
              <a:rPr dirty="0" err="1"/>
              <a:t>territoire</a:t>
            </a:r>
            <a:r>
              <a:rPr dirty="0"/>
              <a:t> dans </a:t>
            </a:r>
            <a:r>
              <a:rPr dirty="0" err="1"/>
              <a:t>l’état</a:t>
            </a:r>
            <a:r>
              <a:rPr dirty="0"/>
              <a:t> dans </a:t>
            </a:r>
            <a:r>
              <a:rPr dirty="0" err="1"/>
              <a:t>lequel</a:t>
            </a:r>
            <a:r>
              <a:rPr dirty="0"/>
              <a:t> on </a:t>
            </a:r>
            <a:r>
              <a:rPr dirty="0" err="1"/>
              <a:t>l’a</a:t>
            </a:r>
            <a:r>
              <a:rPr dirty="0"/>
              <a:t> trouvé </a:t>
            </a:r>
            <a:r>
              <a:rPr dirty="0" err="1"/>
              <a:t>afin</a:t>
            </a:r>
            <a:r>
              <a:rPr dirty="0"/>
              <a:t> de le </a:t>
            </a:r>
            <a:r>
              <a:rPr dirty="0" err="1"/>
              <a:t>transmettre</a:t>
            </a:r>
            <a:r>
              <a:rPr dirty="0"/>
              <a:t> aux </a:t>
            </a:r>
            <a:r>
              <a:rPr dirty="0" err="1"/>
              <a:t>générations</a:t>
            </a:r>
            <a:r>
              <a:rPr dirty="0"/>
              <a:t> futures dans le </a:t>
            </a:r>
            <a:r>
              <a:rPr dirty="0" err="1"/>
              <a:t>meilleur</a:t>
            </a:r>
            <a:r>
              <a:rPr dirty="0"/>
              <a:t> </a:t>
            </a:r>
            <a:r>
              <a:rPr dirty="0" err="1"/>
              <a:t>état</a:t>
            </a:r>
            <a:r>
              <a:rPr dirty="0"/>
              <a:t> possible); </a:t>
            </a:r>
          </a:p>
          <a:p>
            <a:pPr marL="0" indent="0" defTabSz="457200">
              <a:lnSpc>
                <a:spcPct val="110000"/>
              </a:lnSpc>
              <a:spcBef>
                <a:spcPts val="800"/>
              </a:spcBef>
              <a:buClr>
                <a:srgbClr val="FFCD00"/>
              </a:buClr>
              <a:buSzTx/>
              <a:buFont typeface="Roboto"/>
              <a:buNone/>
              <a:defRPr sz="1650">
                <a:latin typeface="Roboto Light"/>
                <a:ea typeface="Roboto Light"/>
                <a:cs typeface="Roboto Light"/>
                <a:sym typeface="Roboto Light"/>
              </a:defRPr>
            </a:pPr>
            <a:r>
              <a:rPr dirty="0"/>
              <a:t>4. de savoir que </a:t>
            </a:r>
            <a:r>
              <a:rPr dirty="0" err="1"/>
              <a:t>l’équilibre</a:t>
            </a:r>
            <a:r>
              <a:rPr dirty="0"/>
              <a:t> de la nature </a:t>
            </a:r>
            <a:r>
              <a:rPr dirty="0" err="1"/>
              <a:t>est</a:t>
            </a:r>
            <a:r>
              <a:rPr dirty="0"/>
              <a:t> </a:t>
            </a:r>
            <a:r>
              <a:rPr dirty="0" err="1"/>
              <a:t>très</a:t>
            </a:r>
            <a:r>
              <a:rPr dirty="0"/>
              <a:t> fragile et que nous </a:t>
            </a:r>
            <a:r>
              <a:rPr dirty="0" err="1"/>
              <a:t>avons</a:t>
            </a:r>
            <a:r>
              <a:rPr dirty="0"/>
              <a:t> la </a:t>
            </a:r>
            <a:r>
              <a:rPr dirty="0" err="1"/>
              <a:t>responsabilité</a:t>
            </a:r>
            <a:r>
              <a:rPr dirty="0"/>
              <a:t> de le respecter et de le </a:t>
            </a:r>
            <a:r>
              <a:rPr dirty="0" err="1"/>
              <a:t>perpétuer</a:t>
            </a:r>
            <a:r>
              <a:rPr dirty="0"/>
              <a:t>.</a:t>
            </a:r>
          </a:p>
        </p:txBody>
      </p:sp>
      <p:sp>
        <p:nvSpPr>
          <p:cNvPr id="398" name="Titre 1"/>
          <p:cNvSpPr txBox="1"/>
          <p:nvPr/>
        </p:nvSpPr>
        <p:spPr>
          <a:xfrm>
            <a:off x="4482215" y="320775"/>
            <a:ext cx="7233220" cy="1649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859536">
              <a:lnSpc>
                <a:spcPct val="110000"/>
              </a:lnSpc>
              <a:spcBef>
                <a:spcPts val="500"/>
              </a:spcBef>
              <a:defRPr sz="4512" spc="45">
                <a:solidFill>
                  <a:srgbClr val="FFFFFF"/>
                </a:solidFill>
                <a:latin typeface="Volkhov-Regular"/>
                <a:ea typeface="Volkhov-Regular"/>
                <a:cs typeface="Volkhov-Regular"/>
                <a:sym typeface="Volkhov-Regular"/>
              </a:defRPr>
            </a:lvl1pPr>
          </a:lstStyle>
          <a:p>
            <a:pPr>
              <a:defRPr sz="3384" spc="33"/>
            </a:pPr>
            <a:r>
              <a:rPr sz="4512" spc="45"/>
              <a:t>Vision du rapport entre l’humain et la nature</a:t>
            </a:r>
          </a:p>
        </p:txBody>
      </p:sp>
      <p:sp>
        <p:nvSpPr>
          <p:cNvPr id="399" name="Rectangle 31"/>
          <p:cNvSpPr/>
          <p:nvPr/>
        </p:nvSpPr>
        <p:spPr>
          <a:xfrm>
            <a:off x="4555093" y="2147299"/>
            <a:ext cx="7087464" cy="5751"/>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Picture 2" descr="Picture 2"/>
          <p:cNvPicPr>
            <a:picLocks noChangeAspect="1"/>
          </p:cNvPicPr>
          <p:nvPr/>
        </p:nvPicPr>
        <p:blipFill>
          <a:blip r:embed="rId3"/>
          <a:srcRect l="19340" r="29920"/>
          <a:stretch>
            <a:fillRect/>
          </a:stretch>
        </p:blipFill>
        <p:spPr>
          <a:xfrm>
            <a:off x="20" y="9"/>
            <a:ext cx="4639713" cy="6857991"/>
          </a:xfrm>
          <a:prstGeom prst="rect">
            <a:avLst/>
          </a:prstGeom>
          <a:ln w="12700">
            <a:miter lim="400000"/>
          </a:ln>
        </p:spPr>
      </p:pic>
      <p:sp>
        <p:nvSpPr>
          <p:cNvPr id="404" name="Titre 1"/>
          <p:cNvSpPr txBox="1"/>
          <p:nvPr/>
        </p:nvSpPr>
        <p:spPr>
          <a:xfrm>
            <a:off x="4964815" y="161964"/>
            <a:ext cx="7017632" cy="151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defTabSz="786384">
              <a:lnSpc>
                <a:spcPct val="110000"/>
              </a:lnSpc>
              <a:spcBef>
                <a:spcPts val="500"/>
              </a:spcBef>
              <a:defRPr sz="4128" spc="41">
                <a:solidFill>
                  <a:srgbClr val="FFFFFF"/>
                </a:solidFill>
                <a:latin typeface="Volkhov-Regular"/>
                <a:ea typeface="Volkhov-Regular"/>
                <a:cs typeface="Volkhov-Regular"/>
                <a:sym typeface="Volkhov-Regular"/>
              </a:defRPr>
            </a:lvl1pPr>
          </a:lstStyle>
          <a:p>
            <a:pPr>
              <a:defRPr sz="3096" spc="30"/>
            </a:pPr>
            <a:r>
              <a:rPr sz="4128" spc="41"/>
              <a:t>Vision du rapport entre l’humain et la nature</a:t>
            </a:r>
          </a:p>
        </p:txBody>
      </p:sp>
      <p:sp>
        <p:nvSpPr>
          <p:cNvPr id="405" name="Rectangle 31"/>
          <p:cNvSpPr/>
          <p:nvPr/>
        </p:nvSpPr>
        <p:spPr>
          <a:xfrm>
            <a:off x="5037693" y="1715382"/>
            <a:ext cx="6679840" cy="7792"/>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
        <p:nvSpPr>
          <p:cNvPr id="406" name="Espace réservé du contenu 2"/>
          <p:cNvSpPr txBox="1"/>
          <p:nvPr/>
        </p:nvSpPr>
        <p:spPr>
          <a:xfrm>
            <a:off x="4961734" y="2030201"/>
            <a:ext cx="7023794" cy="4616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466344">
              <a:spcBef>
                <a:spcPts val="800"/>
              </a:spcBef>
              <a:buClr>
                <a:srgbClr val="FFCD00"/>
              </a:buClr>
              <a:buFont typeface="Roboto"/>
              <a:defRPr sz="1937">
                <a:solidFill>
                  <a:srgbClr val="FFFFFF"/>
                </a:solidFill>
                <a:latin typeface="Roboto Light"/>
                <a:ea typeface="Roboto Light"/>
                <a:cs typeface="Roboto Light"/>
                <a:sym typeface="Roboto Light"/>
              </a:defRPr>
            </a:pPr>
            <a:r>
              <a:rPr dirty="0"/>
              <a:t>Dans </a:t>
            </a:r>
            <a:r>
              <a:rPr i="1" dirty="0" err="1">
                <a:latin typeface="+mn-lt"/>
                <a:ea typeface="+mn-ea"/>
                <a:cs typeface="+mn-cs"/>
                <a:sym typeface="Roboto"/>
              </a:rPr>
              <a:t>Manifeste</a:t>
            </a:r>
            <a:r>
              <a:rPr i="1" dirty="0">
                <a:latin typeface="+mn-lt"/>
                <a:ea typeface="+mn-ea"/>
                <a:cs typeface="+mn-cs"/>
                <a:sym typeface="Roboto"/>
              </a:rPr>
              <a:t> des Premiers </a:t>
            </a:r>
            <a:r>
              <a:rPr i="1" dirty="0" err="1">
                <a:latin typeface="+mn-lt"/>
                <a:ea typeface="+mn-ea"/>
                <a:cs typeface="+mn-cs"/>
                <a:sym typeface="Roboto"/>
              </a:rPr>
              <a:t>Peuples</a:t>
            </a:r>
            <a:r>
              <a:rPr dirty="0"/>
              <a:t>, le </a:t>
            </a:r>
            <a:r>
              <a:rPr dirty="0" err="1"/>
              <a:t>collectif</a:t>
            </a:r>
            <a:r>
              <a:rPr dirty="0"/>
              <a:t> </a:t>
            </a:r>
            <a:r>
              <a:rPr dirty="0" err="1"/>
              <a:t>affirme</a:t>
            </a:r>
            <a:r>
              <a:rPr dirty="0"/>
              <a:t> que</a:t>
            </a:r>
            <a:br>
              <a:rPr dirty="0"/>
            </a:br>
            <a:r>
              <a:rPr dirty="0"/>
              <a:t>le </a:t>
            </a:r>
            <a:r>
              <a:rPr dirty="0" err="1"/>
              <a:t>projet</a:t>
            </a:r>
            <a:r>
              <a:rPr dirty="0"/>
              <a:t> </a:t>
            </a:r>
            <a:r>
              <a:rPr dirty="0" err="1"/>
              <a:t>cartésien</a:t>
            </a:r>
            <a:r>
              <a:rPr dirty="0"/>
              <a:t> d’être « maître et </a:t>
            </a:r>
            <a:r>
              <a:rPr dirty="0" err="1"/>
              <a:t>possesseur</a:t>
            </a:r>
            <a:r>
              <a:rPr dirty="0"/>
              <a:t> de la nature » </a:t>
            </a:r>
            <a:br>
              <a:rPr dirty="0"/>
            </a:br>
            <a:r>
              <a:rPr dirty="0"/>
              <a:t>a </a:t>
            </a:r>
            <a:r>
              <a:rPr dirty="0" err="1"/>
              <a:t>été</a:t>
            </a:r>
            <a:r>
              <a:rPr dirty="0"/>
              <a:t> </a:t>
            </a:r>
            <a:r>
              <a:rPr dirty="0" err="1"/>
              <a:t>néfaste</a:t>
            </a:r>
            <a:r>
              <a:rPr dirty="0"/>
              <a:t> pour </a:t>
            </a:r>
            <a:r>
              <a:rPr dirty="0" err="1"/>
              <a:t>l’humanité</a:t>
            </a:r>
            <a:r>
              <a:rPr dirty="0"/>
              <a:t>.</a:t>
            </a:r>
          </a:p>
          <a:p>
            <a:pPr defTabSz="466344">
              <a:spcBef>
                <a:spcPts val="800"/>
              </a:spcBef>
              <a:buClr>
                <a:srgbClr val="FFCD00"/>
              </a:buClr>
              <a:buFont typeface="Roboto"/>
              <a:defRPr sz="1937">
                <a:solidFill>
                  <a:srgbClr val="FFFFFF"/>
                </a:solidFill>
                <a:latin typeface="Roboto Light"/>
                <a:ea typeface="Roboto Light"/>
                <a:cs typeface="Roboto Light"/>
                <a:sym typeface="Roboto Light"/>
              </a:defRPr>
            </a:pPr>
            <a:r>
              <a:rPr dirty="0"/>
              <a:t>On propose </a:t>
            </a:r>
            <a:r>
              <a:rPr dirty="0" err="1"/>
              <a:t>plutôt</a:t>
            </a:r>
            <a:r>
              <a:rPr dirty="0"/>
              <a:t> de prendre la nature </a:t>
            </a:r>
            <a:r>
              <a:rPr dirty="0" err="1"/>
              <a:t>comme</a:t>
            </a:r>
            <a:r>
              <a:rPr dirty="0"/>
              <a:t> source de </a:t>
            </a:r>
            <a:r>
              <a:rPr dirty="0" err="1"/>
              <a:t>savoirs</a:t>
            </a:r>
            <a:r>
              <a:rPr dirty="0"/>
              <a:t> : « Car les </a:t>
            </a:r>
            <a:r>
              <a:rPr dirty="0" err="1"/>
              <a:t>lois</a:t>
            </a:r>
            <a:r>
              <a:rPr dirty="0"/>
              <a:t> qui </a:t>
            </a:r>
            <a:r>
              <a:rPr dirty="0" err="1"/>
              <a:t>émergent</a:t>
            </a:r>
            <a:r>
              <a:rPr dirty="0"/>
              <a:t> de la </a:t>
            </a:r>
            <a:r>
              <a:rPr dirty="0" err="1"/>
              <a:t>terre</a:t>
            </a:r>
            <a:r>
              <a:rPr dirty="0"/>
              <a:t> nous </a:t>
            </a:r>
            <a:r>
              <a:rPr dirty="0" err="1"/>
              <a:t>enseignent</a:t>
            </a:r>
            <a:r>
              <a:rPr dirty="0"/>
              <a:t> </a:t>
            </a:r>
            <a:r>
              <a:rPr dirty="0" err="1"/>
              <a:t>avant</a:t>
            </a:r>
            <a:r>
              <a:rPr dirty="0"/>
              <a:t> tout le respect de </a:t>
            </a:r>
            <a:r>
              <a:rPr dirty="0" err="1"/>
              <a:t>tous</a:t>
            </a:r>
            <a:r>
              <a:rPr dirty="0"/>
              <a:t> les </a:t>
            </a:r>
            <a:r>
              <a:rPr dirty="0" err="1"/>
              <a:t>êtres</a:t>
            </a:r>
            <a:r>
              <a:rPr dirty="0"/>
              <a:t> qui </a:t>
            </a:r>
            <a:r>
              <a:rPr dirty="0" err="1"/>
              <a:t>l’habitent</a:t>
            </a:r>
            <a:r>
              <a:rPr dirty="0"/>
              <a:t>, de la vie qui </a:t>
            </a:r>
            <a:r>
              <a:rPr dirty="0" err="1"/>
              <a:t>l’anime</a:t>
            </a:r>
            <a:r>
              <a:rPr dirty="0"/>
              <a:t>, </a:t>
            </a:r>
            <a:r>
              <a:rPr dirty="0" err="1"/>
              <a:t>qu’elle</a:t>
            </a:r>
            <a:r>
              <a:rPr dirty="0"/>
              <a:t> </a:t>
            </a:r>
            <a:r>
              <a:rPr dirty="0" err="1"/>
              <a:t>abrite</a:t>
            </a:r>
            <a:r>
              <a:rPr dirty="0"/>
              <a:t>. </a:t>
            </a:r>
            <a:r>
              <a:rPr dirty="0" err="1"/>
              <a:t>Elles</a:t>
            </a:r>
            <a:r>
              <a:rPr dirty="0"/>
              <a:t> nous </a:t>
            </a:r>
            <a:r>
              <a:rPr dirty="0" err="1"/>
              <a:t>enseignent</a:t>
            </a:r>
            <a:r>
              <a:rPr dirty="0"/>
              <a:t> comment vivre sans </a:t>
            </a:r>
            <a:r>
              <a:rPr dirty="0" err="1"/>
              <a:t>détruire</a:t>
            </a:r>
            <a:r>
              <a:rPr dirty="0"/>
              <a:t> </a:t>
            </a:r>
            <a:r>
              <a:rPr dirty="0" err="1"/>
              <a:t>ce</a:t>
            </a:r>
            <a:r>
              <a:rPr dirty="0"/>
              <a:t> qui nous </a:t>
            </a:r>
            <a:r>
              <a:rPr dirty="0" err="1"/>
              <a:t>entoure</a:t>
            </a:r>
            <a:r>
              <a:rPr dirty="0"/>
              <a:t>, comment </a:t>
            </a:r>
            <a:r>
              <a:rPr dirty="0" err="1"/>
              <a:t>préserver</a:t>
            </a:r>
            <a:r>
              <a:rPr dirty="0"/>
              <a:t> </a:t>
            </a:r>
            <a:r>
              <a:rPr dirty="0" err="1"/>
              <a:t>toutes</a:t>
            </a:r>
            <a:r>
              <a:rPr dirty="0"/>
              <a:t> les </a:t>
            </a:r>
            <a:r>
              <a:rPr dirty="0" err="1"/>
              <a:t>formes</a:t>
            </a:r>
            <a:r>
              <a:rPr dirty="0"/>
              <a:t> de vie et continuer d’être </a:t>
            </a:r>
            <a:r>
              <a:rPr dirty="0" err="1"/>
              <a:t>guidés</a:t>
            </a:r>
            <a:r>
              <a:rPr dirty="0"/>
              <a:t> par </a:t>
            </a:r>
            <a:r>
              <a:rPr dirty="0" err="1"/>
              <a:t>l’esprit</a:t>
            </a:r>
            <a:r>
              <a:rPr dirty="0"/>
              <a:t> </a:t>
            </a:r>
            <a:r>
              <a:rPr dirty="0" err="1"/>
              <a:t>protecteur</a:t>
            </a:r>
            <a:r>
              <a:rPr dirty="0"/>
              <a:t> </a:t>
            </a:r>
            <a:br>
              <a:rPr dirty="0"/>
            </a:br>
            <a:r>
              <a:rPr dirty="0"/>
              <a:t>de </a:t>
            </a:r>
            <a:r>
              <a:rPr dirty="0" err="1"/>
              <a:t>nos</a:t>
            </a:r>
            <a:r>
              <a:rPr dirty="0"/>
              <a:t> </a:t>
            </a:r>
            <a:r>
              <a:rPr dirty="0" err="1"/>
              <a:t>ancêtres</a:t>
            </a:r>
            <a:r>
              <a:rPr dirty="0"/>
              <a:t>. </a:t>
            </a:r>
            <a:r>
              <a:rPr dirty="0" err="1"/>
              <a:t>Ainsi</a:t>
            </a:r>
            <a:r>
              <a:rPr dirty="0"/>
              <a:t>, </a:t>
            </a:r>
            <a:r>
              <a:rPr dirty="0" err="1"/>
              <a:t>ces</a:t>
            </a:r>
            <a:r>
              <a:rPr dirty="0"/>
              <a:t> </a:t>
            </a:r>
            <a:r>
              <a:rPr dirty="0" err="1"/>
              <a:t>lois</a:t>
            </a:r>
            <a:r>
              <a:rPr dirty="0"/>
              <a:t>, </a:t>
            </a:r>
            <a:r>
              <a:rPr dirty="0" err="1"/>
              <a:t>lorsqu’elles</a:t>
            </a:r>
            <a:r>
              <a:rPr dirty="0"/>
              <a:t> </a:t>
            </a:r>
            <a:r>
              <a:rPr dirty="0" err="1"/>
              <a:t>sont</a:t>
            </a:r>
            <a:r>
              <a:rPr dirty="0"/>
              <a:t> comprises </a:t>
            </a:r>
            <a:br>
              <a:rPr dirty="0"/>
            </a:br>
            <a:r>
              <a:rPr dirty="0"/>
              <a:t>et </a:t>
            </a:r>
            <a:r>
              <a:rPr dirty="0" err="1"/>
              <a:t>appliquées</a:t>
            </a:r>
            <a:r>
              <a:rPr dirty="0"/>
              <a:t>, </a:t>
            </a:r>
            <a:r>
              <a:rPr dirty="0" err="1"/>
              <a:t>génèrent</a:t>
            </a:r>
            <a:r>
              <a:rPr dirty="0"/>
              <a:t> de </a:t>
            </a:r>
            <a:r>
              <a:rPr dirty="0" err="1"/>
              <a:t>l’entraide</a:t>
            </a:r>
            <a:r>
              <a:rPr dirty="0"/>
              <a:t>, de </a:t>
            </a:r>
            <a:r>
              <a:rPr dirty="0" err="1"/>
              <a:t>l’empathie</a:t>
            </a:r>
            <a:r>
              <a:rPr dirty="0"/>
              <a:t> et de </a:t>
            </a:r>
            <a:br>
              <a:rPr dirty="0"/>
            </a:br>
            <a:r>
              <a:rPr dirty="0"/>
              <a:t>la </a:t>
            </a:r>
            <a:r>
              <a:rPr dirty="0" err="1"/>
              <a:t>solidarité</a:t>
            </a:r>
            <a:r>
              <a:rPr dirty="0"/>
              <a:t> avec </a:t>
            </a:r>
            <a:r>
              <a:rPr dirty="0" err="1"/>
              <a:t>nos</a:t>
            </a:r>
            <a:r>
              <a:rPr dirty="0"/>
              <a:t> </a:t>
            </a:r>
            <a:r>
              <a:rPr dirty="0" err="1"/>
              <a:t>semblables</a:t>
            </a:r>
            <a:r>
              <a:rPr dirty="0"/>
              <a:t> et les </a:t>
            </a:r>
            <a:r>
              <a:rPr dirty="0" err="1"/>
              <a:t>autres</a:t>
            </a:r>
            <a:r>
              <a:rPr dirty="0"/>
              <a:t> </a:t>
            </a:r>
            <a:r>
              <a:rPr dirty="0" err="1"/>
              <a:t>espèces</a:t>
            </a:r>
            <a:r>
              <a:rPr dirty="0"/>
              <a:t>. </a:t>
            </a:r>
            <a:br>
              <a:rPr dirty="0"/>
            </a:br>
            <a:r>
              <a:rPr dirty="0" err="1"/>
              <a:t>Elles</a:t>
            </a:r>
            <a:r>
              <a:rPr dirty="0"/>
              <a:t> </a:t>
            </a:r>
            <a:r>
              <a:rPr dirty="0" err="1"/>
              <a:t>génèrent</a:t>
            </a:r>
            <a:r>
              <a:rPr dirty="0"/>
              <a:t> de </a:t>
            </a:r>
            <a:r>
              <a:rPr dirty="0" err="1"/>
              <a:t>l’amour</a:t>
            </a:r>
            <a:r>
              <a:rPr dirty="0"/>
              <a:t> et </a:t>
            </a:r>
            <a:r>
              <a:rPr dirty="0" err="1"/>
              <a:t>chassent</a:t>
            </a:r>
            <a:r>
              <a:rPr dirty="0"/>
              <a:t> </a:t>
            </a:r>
            <a:r>
              <a:rPr dirty="0" err="1"/>
              <a:t>l’individualisme</a:t>
            </a:r>
            <a:r>
              <a:rPr dirty="0"/>
              <a:t> </a:t>
            </a:r>
            <a:r>
              <a:rPr dirty="0" err="1"/>
              <a:t>excessif</a:t>
            </a:r>
            <a:r>
              <a:rPr dirty="0"/>
              <a:t>, la </a:t>
            </a:r>
            <a:r>
              <a:rPr dirty="0" err="1"/>
              <a:t>compétition</a:t>
            </a:r>
            <a:r>
              <a:rPr dirty="0"/>
              <a:t> </a:t>
            </a:r>
            <a:r>
              <a:rPr dirty="0" err="1"/>
              <a:t>ou</a:t>
            </a:r>
            <a:r>
              <a:rPr dirty="0"/>
              <a:t> le </a:t>
            </a:r>
            <a:r>
              <a:rPr dirty="0" err="1"/>
              <a:t>désir</a:t>
            </a:r>
            <a:r>
              <a:rPr dirty="0"/>
              <a:t> </a:t>
            </a:r>
            <a:r>
              <a:rPr dirty="0" err="1"/>
              <a:t>d’accumulation</a:t>
            </a:r>
            <a:r>
              <a:rPr dirty="0"/>
              <a:t>. ».</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 name="Picture 2" descr="Picture 2"/>
          <p:cNvPicPr>
            <a:picLocks noChangeAspect="1"/>
          </p:cNvPicPr>
          <p:nvPr/>
        </p:nvPicPr>
        <p:blipFill>
          <a:blip r:embed="rId3">
            <a:alphaModFix amt="60050"/>
          </a:blip>
          <a:srcRect b="40795"/>
          <a:stretch>
            <a:fillRect/>
          </a:stretch>
        </p:blipFill>
        <p:spPr>
          <a:xfrm>
            <a:off x="-46299" y="-7740"/>
            <a:ext cx="12192095" cy="3031717"/>
          </a:xfrm>
          <a:prstGeom prst="rect">
            <a:avLst/>
          </a:prstGeom>
          <a:ln w="12700">
            <a:miter lim="400000"/>
          </a:ln>
        </p:spPr>
      </p:pic>
      <p:sp>
        <p:nvSpPr>
          <p:cNvPr id="411" name="Titre 1"/>
          <p:cNvSpPr txBox="1"/>
          <p:nvPr/>
        </p:nvSpPr>
        <p:spPr>
          <a:xfrm>
            <a:off x="444500" y="504825"/>
            <a:ext cx="11353800"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76072">
              <a:lnSpc>
                <a:spcPct val="110000"/>
              </a:lnSpc>
              <a:defRPr sz="3968" spc="39">
                <a:solidFill>
                  <a:srgbClr val="FFFFFF"/>
                </a:solidFill>
                <a:latin typeface="Volkhov-Regular"/>
                <a:ea typeface="Volkhov-Regular"/>
                <a:cs typeface="Volkhov-Regular"/>
                <a:sym typeface="Volkhov-Regular"/>
              </a:defRPr>
            </a:lvl1pPr>
          </a:lstStyle>
          <a:p>
            <a:r>
              <a:t>Vision du rapport entre l’humain et la nature</a:t>
            </a:r>
          </a:p>
        </p:txBody>
      </p:sp>
      <p:sp>
        <p:nvSpPr>
          <p:cNvPr id="412" name="Rectangle 31"/>
          <p:cNvSpPr/>
          <p:nvPr/>
        </p:nvSpPr>
        <p:spPr>
          <a:xfrm>
            <a:off x="548310" y="1708968"/>
            <a:ext cx="11041707" cy="1684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13" name="Espace réservé du contenu 2"/>
          <p:cNvSpPr txBox="1">
            <a:spLocks noGrp="1"/>
          </p:cNvSpPr>
          <p:nvPr>
            <p:ph type="body" idx="1"/>
          </p:nvPr>
        </p:nvSpPr>
        <p:spPr>
          <a:xfrm>
            <a:off x="522706" y="2103929"/>
            <a:ext cx="11248188" cy="4465108"/>
          </a:xfrm>
          <a:prstGeom prst="rect">
            <a:avLst/>
          </a:prstGeom>
        </p:spPr>
        <p:txBody>
          <a:bodyPr/>
          <a:lstStyle/>
          <a:p>
            <a:pPr marL="0" indent="0" defTabSz="576072">
              <a:lnSpc>
                <a:spcPct val="110000"/>
              </a:lnSpc>
              <a:buClr>
                <a:srgbClr val="FFCD00"/>
              </a:buClr>
              <a:buSzTx/>
              <a:buFont typeface="Roboto"/>
              <a:buNone/>
              <a:defRPr sz="2394">
                <a:solidFill>
                  <a:srgbClr val="FFFFFF"/>
                </a:solidFill>
                <a:effectLst>
                  <a:outerShdw blurRad="24003" dist="24003" dir="7080000" rotWithShape="0">
                    <a:srgbClr val="000000"/>
                  </a:outerShdw>
                </a:effectLst>
                <a:latin typeface="Roboto Light"/>
                <a:ea typeface="Roboto Light"/>
                <a:cs typeface="Roboto Light"/>
                <a:sym typeface="Roboto Light"/>
              </a:defRPr>
            </a:pPr>
            <a:r>
              <a:rPr b="1" dirty="0"/>
              <a:t>Dans le </a:t>
            </a:r>
            <a:r>
              <a:rPr b="1" dirty="0" err="1"/>
              <a:t>même</a:t>
            </a:r>
            <a:r>
              <a:rPr b="1" dirty="0"/>
              <a:t> </a:t>
            </a:r>
            <a:r>
              <a:rPr b="1" dirty="0" err="1"/>
              <a:t>texte</a:t>
            </a:r>
            <a:r>
              <a:rPr b="1" dirty="0"/>
              <a:t>, le </a:t>
            </a:r>
            <a:r>
              <a:rPr b="1" dirty="0" err="1"/>
              <a:t>collectif</a:t>
            </a:r>
            <a:r>
              <a:rPr b="1" dirty="0"/>
              <a:t> oppose deux visions </a:t>
            </a:r>
            <a:br>
              <a:rPr b="1" dirty="0"/>
            </a:br>
            <a:r>
              <a:rPr b="1" dirty="0" err="1"/>
              <a:t>possibles</a:t>
            </a:r>
            <a:r>
              <a:rPr b="1" dirty="0"/>
              <a:t> de </a:t>
            </a:r>
            <a:r>
              <a:rPr b="1" dirty="0" err="1"/>
              <a:t>notre</a:t>
            </a:r>
            <a:r>
              <a:rPr b="1" dirty="0"/>
              <a:t> rapport </a:t>
            </a:r>
            <a:r>
              <a:rPr b="1" dirty="0" err="1"/>
              <a:t>à</a:t>
            </a:r>
            <a:r>
              <a:rPr b="1" dirty="0"/>
              <a:t> la nature. </a:t>
            </a:r>
          </a:p>
          <a:p>
            <a:pPr marL="0" indent="0" defTabSz="576072">
              <a:lnSpc>
                <a:spcPct val="110000"/>
              </a:lnSpc>
              <a:buClr>
                <a:srgbClr val="FFCD00"/>
              </a:buClr>
              <a:buSzTx/>
              <a:buFont typeface="Roboto"/>
              <a:buNone/>
              <a:defRPr sz="2394">
                <a:solidFill>
                  <a:srgbClr val="FFFFFF"/>
                </a:solidFill>
                <a:effectLst>
                  <a:outerShdw blurRad="24003" dist="24003" dir="7080000" rotWithShape="0">
                    <a:srgbClr val="000000"/>
                  </a:outerShdw>
                </a:effectLst>
                <a:latin typeface="Roboto Light"/>
                <a:ea typeface="Roboto Light"/>
                <a:cs typeface="Roboto Light"/>
                <a:sym typeface="Roboto Light"/>
              </a:defRPr>
            </a:pPr>
            <a:r>
              <a:rPr b="1" dirty="0"/>
              <a:t>« La </a:t>
            </a:r>
            <a:r>
              <a:rPr b="1" dirty="0" err="1"/>
              <a:t>prophétie</a:t>
            </a:r>
            <a:r>
              <a:rPr b="1" dirty="0"/>
              <a:t> </a:t>
            </a:r>
            <a:r>
              <a:rPr b="1" dirty="0" err="1"/>
              <a:t>anishinaabe</a:t>
            </a:r>
            <a:r>
              <a:rPr b="1" dirty="0"/>
              <a:t> des Sept </a:t>
            </a:r>
            <a:r>
              <a:rPr b="1" dirty="0" err="1"/>
              <a:t>feux</a:t>
            </a:r>
            <a:r>
              <a:rPr b="1" dirty="0"/>
              <a:t> </a:t>
            </a:r>
            <a:r>
              <a:rPr b="1" dirty="0" err="1"/>
              <a:t>enseigne</a:t>
            </a:r>
            <a:r>
              <a:rPr b="1" dirty="0"/>
              <a:t> </a:t>
            </a:r>
            <a:r>
              <a:rPr b="1" dirty="0" err="1"/>
              <a:t>qu’à</a:t>
            </a:r>
            <a:r>
              <a:rPr b="1" dirty="0"/>
              <a:t> </a:t>
            </a:r>
            <a:r>
              <a:rPr b="1" dirty="0" err="1"/>
              <a:t>l’ère</a:t>
            </a:r>
            <a:r>
              <a:rPr b="1" dirty="0"/>
              <a:t> du </a:t>
            </a:r>
            <a:r>
              <a:rPr b="1" dirty="0" err="1"/>
              <a:t>septième</a:t>
            </a:r>
            <a:r>
              <a:rPr b="1" dirty="0"/>
              <a:t> feu, </a:t>
            </a:r>
            <a:br>
              <a:rPr lang="fr-CA" b="1" dirty="0"/>
            </a:br>
            <a:r>
              <a:rPr b="1" dirty="0"/>
              <a:t>nous </a:t>
            </a:r>
            <a:r>
              <a:rPr b="1" dirty="0" err="1"/>
              <a:t>devrons</a:t>
            </a:r>
            <a:r>
              <a:rPr b="1" dirty="0"/>
              <a:t> </a:t>
            </a:r>
            <a:r>
              <a:rPr b="1" dirty="0" err="1"/>
              <a:t>choisir</a:t>
            </a:r>
            <a:r>
              <a:rPr b="1" dirty="0"/>
              <a:t> </a:t>
            </a:r>
            <a:r>
              <a:rPr b="1" dirty="0">
                <a:latin typeface="Roboto Medium"/>
                <a:ea typeface="Roboto Medium"/>
                <a:cs typeface="Roboto Medium"/>
                <a:sym typeface="Roboto Medium"/>
              </a:rPr>
              <a:t>entre la </a:t>
            </a:r>
            <a:r>
              <a:rPr b="1" dirty="0" err="1">
                <a:latin typeface="Roboto Medium"/>
                <a:ea typeface="Roboto Medium"/>
                <a:cs typeface="Roboto Medium"/>
                <a:sym typeface="Roboto Medium"/>
              </a:rPr>
              <a:t>voie</a:t>
            </a:r>
            <a:r>
              <a:rPr b="1" dirty="0">
                <a:latin typeface="Roboto Medium"/>
                <a:ea typeface="Roboto Medium"/>
                <a:cs typeface="Roboto Medium"/>
                <a:sym typeface="Roboto Medium"/>
              </a:rPr>
              <a:t> de la </a:t>
            </a:r>
            <a:r>
              <a:rPr b="1" dirty="0" err="1">
                <a:latin typeface="Roboto Medium"/>
                <a:ea typeface="Roboto Medium"/>
                <a:cs typeface="Roboto Medium"/>
                <a:sym typeface="Roboto Medium"/>
              </a:rPr>
              <a:t>technologie</a:t>
            </a:r>
            <a:r>
              <a:rPr b="1" dirty="0">
                <a:latin typeface="Roboto Medium"/>
                <a:ea typeface="Roboto Medium"/>
                <a:cs typeface="Roboto Medium"/>
                <a:sym typeface="Roboto Medium"/>
              </a:rPr>
              <a:t> et </a:t>
            </a:r>
            <a:r>
              <a:rPr b="1" dirty="0" err="1">
                <a:latin typeface="Roboto Medium"/>
                <a:ea typeface="Roboto Medium"/>
                <a:cs typeface="Roboto Medium"/>
                <a:sym typeface="Roboto Medium"/>
              </a:rPr>
              <a:t>celle</a:t>
            </a:r>
            <a:r>
              <a:rPr b="1" dirty="0">
                <a:latin typeface="Roboto Medium"/>
                <a:ea typeface="Roboto Medium"/>
                <a:cs typeface="Roboto Medium"/>
                <a:sym typeface="Roboto Medium"/>
              </a:rPr>
              <a:t> de la </a:t>
            </a:r>
            <a:r>
              <a:rPr b="1" dirty="0" err="1">
                <a:latin typeface="Roboto Medium"/>
                <a:ea typeface="Roboto Medium"/>
                <a:cs typeface="Roboto Medium"/>
                <a:sym typeface="Roboto Medium"/>
              </a:rPr>
              <a:t>spiritualité</a:t>
            </a:r>
            <a:r>
              <a:rPr b="1" dirty="0"/>
              <a:t>. </a:t>
            </a:r>
            <a:br>
              <a:rPr b="1" dirty="0"/>
            </a:br>
            <a:r>
              <a:rPr b="1" dirty="0"/>
              <a:t>Il </a:t>
            </a:r>
            <a:r>
              <a:rPr b="1" dirty="0" err="1"/>
              <a:t>s’agira</a:t>
            </a:r>
            <a:r>
              <a:rPr b="1" dirty="0"/>
              <a:t> </a:t>
            </a:r>
            <a:r>
              <a:rPr b="1" dirty="0" err="1"/>
              <a:t>donc</a:t>
            </a:r>
            <a:r>
              <a:rPr b="1" dirty="0"/>
              <a:t> de faire le </a:t>
            </a:r>
            <a:r>
              <a:rPr b="1" dirty="0" err="1"/>
              <a:t>choix</a:t>
            </a:r>
            <a:r>
              <a:rPr b="1" dirty="0"/>
              <a:t> entre </a:t>
            </a:r>
            <a:r>
              <a:rPr b="1" dirty="0" err="1"/>
              <a:t>l’expansion</a:t>
            </a:r>
            <a:r>
              <a:rPr b="1" dirty="0"/>
              <a:t> </a:t>
            </a:r>
            <a:r>
              <a:rPr b="1" dirty="0" err="1"/>
              <a:t>illimitée</a:t>
            </a:r>
            <a:r>
              <a:rPr b="1" dirty="0"/>
              <a:t> et la domination de la nature </a:t>
            </a:r>
            <a:r>
              <a:rPr b="1" dirty="0" err="1"/>
              <a:t>ou</a:t>
            </a:r>
            <a:r>
              <a:rPr b="1" dirty="0"/>
              <a:t> la recherche d’un nouveau rapport au monde et </a:t>
            </a:r>
            <a:r>
              <a:rPr b="1" dirty="0" err="1"/>
              <a:t>à</a:t>
            </a:r>
            <a:r>
              <a:rPr b="1" dirty="0"/>
              <a:t> </a:t>
            </a:r>
            <a:r>
              <a:rPr b="1" dirty="0" err="1"/>
              <a:t>notre</a:t>
            </a:r>
            <a:r>
              <a:rPr b="1" dirty="0"/>
              <a:t> condition, dans </a:t>
            </a:r>
            <a:r>
              <a:rPr b="1" dirty="0" err="1"/>
              <a:t>l’humilité</a:t>
            </a:r>
            <a:r>
              <a:rPr b="1" dirty="0"/>
              <a:t>, le respect de la </a:t>
            </a:r>
            <a:r>
              <a:rPr b="1" dirty="0" err="1"/>
              <a:t>terre</a:t>
            </a:r>
            <a:r>
              <a:rPr b="1" dirty="0"/>
              <a:t> et de tout </a:t>
            </a:r>
            <a:r>
              <a:rPr b="1" dirty="0" err="1"/>
              <a:t>ce</a:t>
            </a:r>
            <a:r>
              <a:rPr b="1" dirty="0"/>
              <a:t> qui </a:t>
            </a:r>
            <a:r>
              <a:rPr b="1" dirty="0" err="1"/>
              <a:t>l’habite</a:t>
            </a:r>
            <a:r>
              <a:rPr b="1" dirty="0"/>
              <a:t>, </a:t>
            </a:r>
            <a:r>
              <a:rPr b="1" dirty="0" err="1"/>
              <a:t>ainsi</a:t>
            </a:r>
            <a:r>
              <a:rPr b="1" dirty="0"/>
              <a:t> que la reconnaissance </a:t>
            </a:r>
            <a:r>
              <a:rPr b="1" dirty="0" err="1"/>
              <a:t>qu’il</a:t>
            </a:r>
            <a:r>
              <a:rPr b="1" dirty="0"/>
              <a:t> y a plus grand que </a:t>
            </a:r>
            <a:r>
              <a:rPr b="1" dirty="0" err="1"/>
              <a:t>soi</a:t>
            </a:r>
            <a:r>
              <a:rPr b="1" dirty="0"/>
              <a:t>. La première </a:t>
            </a:r>
            <a:r>
              <a:rPr b="1" dirty="0" err="1"/>
              <a:t>voie</a:t>
            </a:r>
            <a:r>
              <a:rPr b="1" dirty="0"/>
              <a:t> </a:t>
            </a:r>
            <a:r>
              <a:rPr b="1" dirty="0" err="1"/>
              <a:t>est</a:t>
            </a:r>
            <a:r>
              <a:rPr b="1" dirty="0"/>
              <a:t> </a:t>
            </a:r>
            <a:r>
              <a:rPr b="1" dirty="0" err="1"/>
              <a:t>celle</a:t>
            </a:r>
            <a:r>
              <a:rPr b="1" dirty="0"/>
              <a:t> qui </a:t>
            </a:r>
            <a:r>
              <a:rPr b="1" dirty="0" err="1"/>
              <a:t>mène</a:t>
            </a:r>
            <a:r>
              <a:rPr b="1" dirty="0"/>
              <a:t> </a:t>
            </a:r>
            <a:r>
              <a:rPr b="1" dirty="0" err="1"/>
              <a:t>directement</a:t>
            </a:r>
            <a:r>
              <a:rPr b="1" dirty="0"/>
              <a:t> et </a:t>
            </a:r>
            <a:r>
              <a:rPr b="1" dirty="0" err="1"/>
              <a:t>irréversiblement</a:t>
            </a:r>
            <a:r>
              <a:rPr b="1" dirty="0"/>
              <a:t> </a:t>
            </a:r>
            <a:r>
              <a:rPr b="1" dirty="0" err="1"/>
              <a:t>à</a:t>
            </a:r>
            <a:r>
              <a:rPr b="1" dirty="0"/>
              <a:t> la destruction </a:t>
            </a:r>
            <a:r>
              <a:rPr b="1" dirty="0" err="1"/>
              <a:t>planétaire</a:t>
            </a:r>
            <a:r>
              <a:rPr b="1" dirty="0"/>
              <a:t>. La </a:t>
            </a:r>
            <a:r>
              <a:rPr b="1" dirty="0" err="1"/>
              <a:t>deuxième</a:t>
            </a:r>
            <a:r>
              <a:rPr b="1" dirty="0"/>
              <a:t> </a:t>
            </a:r>
            <a:r>
              <a:rPr b="1" dirty="0" err="1"/>
              <a:t>voie</a:t>
            </a:r>
            <a:r>
              <a:rPr b="1" dirty="0"/>
              <a:t> </a:t>
            </a:r>
            <a:r>
              <a:rPr b="1" dirty="0" err="1"/>
              <a:t>mènera</a:t>
            </a:r>
            <a:r>
              <a:rPr b="1" dirty="0"/>
              <a:t> au </a:t>
            </a:r>
            <a:r>
              <a:rPr b="1" dirty="0" err="1"/>
              <a:t>huitième</a:t>
            </a:r>
            <a:r>
              <a:rPr b="1" dirty="0"/>
              <a:t> feu, </a:t>
            </a:r>
            <a:r>
              <a:rPr b="1" dirty="0" err="1"/>
              <a:t>cercle</a:t>
            </a:r>
            <a:r>
              <a:rPr b="1" dirty="0"/>
              <a:t> de la </a:t>
            </a:r>
            <a:r>
              <a:rPr b="1" dirty="0" err="1"/>
              <a:t>réunion</a:t>
            </a:r>
            <a:r>
              <a:rPr b="1" dirty="0"/>
              <a:t> de </a:t>
            </a:r>
            <a:r>
              <a:rPr b="1" dirty="0" err="1"/>
              <a:t>l’humanité</a:t>
            </a:r>
            <a:r>
              <a:rPr b="1" dirty="0"/>
              <a:t>. ».</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7" name="Picture 2" descr="Picture 2"/>
          <p:cNvPicPr>
            <a:picLocks noChangeAspect="1"/>
          </p:cNvPicPr>
          <p:nvPr/>
        </p:nvPicPr>
        <p:blipFill>
          <a:blip r:embed="rId3">
            <a:alphaModFix amt="71522"/>
          </a:blip>
          <a:srcRect l="335" t="10398" r="261" b="28336"/>
          <a:stretch>
            <a:fillRect/>
          </a:stretch>
        </p:blipFill>
        <p:spPr>
          <a:xfrm>
            <a:off x="40725" y="4782"/>
            <a:ext cx="12110550" cy="6848348"/>
          </a:xfrm>
          <a:prstGeom prst="rect">
            <a:avLst/>
          </a:prstGeom>
          <a:ln w="12700">
            <a:miter lim="400000"/>
          </a:ln>
        </p:spPr>
      </p:pic>
      <p:sp>
        <p:nvSpPr>
          <p:cNvPr id="418" name="Espace réservé du contenu 2"/>
          <p:cNvSpPr txBox="1">
            <a:spLocks noGrp="1"/>
          </p:cNvSpPr>
          <p:nvPr>
            <p:ph type="body" idx="1"/>
          </p:nvPr>
        </p:nvSpPr>
        <p:spPr>
          <a:xfrm>
            <a:off x="538611" y="1395718"/>
            <a:ext cx="11121189" cy="5070435"/>
          </a:xfrm>
          <a:prstGeom prst="rect">
            <a:avLst/>
          </a:prstGeom>
        </p:spPr>
        <p:txBody>
          <a:bodyPr>
            <a:normAutofit fontScale="92500"/>
          </a:bodyPr>
          <a:lstStyle/>
          <a:p>
            <a:pPr marL="0" indent="0" defTabSz="512063">
              <a:lnSpc>
                <a:spcPct val="110000"/>
              </a:lnSpc>
              <a:spcBef>
                <a:spcPts val="900"/>
              </a:spcBef>
              <a:buClr>
                <a:srgbClr val="FFCD00"/>
              </a:buClr>
              <a:buSzTx/>
              <a:buFont typeface="Roboto"/>
              <a:buNone/>
              <a:defRPr sz="2128">
                <a:solidFill>
                  <a:srgbClr val="FFFFFF"/>
                </a:solidFill>
                <a:effectLst>
                  <a:outerShdw blurRad="21336" dist="21336" dir="7080000" rotWithShape="0">
                    <a:srgbClr val="000000"/>
                  </a:outerShdw>
                </a:effectLst>
                <a:latin typeface="Roboto Light"/>
                <a:ea typeface="Roboto Light"/>
                <a:cs typeface="Roboto Light"/>
                <a:sym typeface="Roboto Light"/>
              </a:defRPr>
            </a:pPr>
            <a:r>
              <a:rPr sz="2400" b="1" dirty="0"/>
              <a:t>Dans </a:t>
            </a:r>
            <a:r>
              <a:rPr sz="2400" b="1" i="1" dirty="0" err="1">
                <a:latin typeface="+mn-lt"/>
                <a:ea typeface="+mn-ea"/>
                <a:cs typeface="+mn-cs"/>
                <a:sym typeface="Roboto"/>
              </a:rPr>
              <a:t>Manifeste</a:t>
            </a:r>
            <a:r>
              <a:rPr sz="2400" b="1" i="1" dirty="0">
                <a:latin typeface="+mn-lt"/>
                <a:ea typeface="+mn-ea"/>
                <a:cs typeface="+mn-cs"/>
                <a:sym typeface="Roboto"/>
              </a:rPr>
              <a:t> des Premiers </a:t>
            </a:r>
            <a:r>
              <a:rPr sz="2400" b="1" i="1" dirty="0" err="1">
                <a:latin typeface="+mn-lt"/>
                <a:ea typeface="+mn-ea"/>
                <a:cs typeface="+mn-cs"/>
                <a:sym typeface="Roboto"/>
              </a:rPr>
              <a:t>Peuples</a:t>
            </a:r>
            <a:r>
              <a:rPr sz="2400" b="1" dirty="0"/>
              <a:t>, la </a:t>
            </a:r>
            <a:r>
              <a:rPr sz="2400" b="1" dirty="0" err="1"/>
              <a:t>responsabilité</a:t>
            </a:r>
            <a:r>
              <a:rPr sz="2400" b="1" dirty="0"/>
              <a:t> des </a:t>
            </a:r>
            <a:r>
              <a:rPr sz="2400" b="1" dirty="0" err="1"/>
              <a:t>peuples</a:t>
            </a:r>
            <a:r>
              <a:rPr sz="2400" b="1" dirty="0"/>
              <a:t> </a:t>
            </a:r>
            <a:r>
              <a:rPr sz="2400" b="1" dirty="0" err="1"/>
              <a:t>autochtones</a:t>
            </a:r>
            <a:r>
              <a:rPr sz="2400" b="1" dirty="0"/>
              <a:t> </a:t>
            </a:r>
            <a:r>
              <a:rPr sz="2400" b="1" dirty="0" err="1"/>
              <a:t>est</a:t>
            </a:r>
            <a:r>
              <a:rPr sz="2400" b="1" dirty="0"/>
              <a:t> </a:t>
            </a:r>
            <a:r>
              <a:rPr sz="2400" b="1" dirty="0" err="1"/>
              <a:t>présentée</a:t>
            </a:r>
            <a:r>
              <a:rPr sz="2400" b="1" dirty="0"/>
              <a:t> </a:t>
            </a:r>
            <a:r>
              <a:rPr sz="2400" b="1" dirty="0" err="1"/>
              <a:t>d’une</a:t>
            </a:r>
            <a:r>
              <a:rPr sz="2400" b="1" dirty="0"/>
              <a:t> manière </a:t>
            </a:r>
            <a:r>
              <a:rPr sz="2400" b="1" dirty="0" err="1"/>
              <a:t>explicite</a:t>
            </a:r>
            <a:r>
              <a:rPr sz="2400" b="1" dirty="0"/>
              <a:t> :</a:t>
            </a:r>
          </a:p>
          <a:p>
            <a:pPr marL="0" indent="0" defTabSz="512063">
              <a:lnSpc>
                <a:spcPct val="110000"/>
              </a:lnSpc>
              <a:spcBef>
                <a:spcPts val="900"/>
              </a:spcBef>
              <a:buClr>
                <a:srgbClr val="FFCD00"/>
              </a:buClr>
              <a:buSzTx/>
              <a:buFont typeface="Roboto"/>
              <a:buNone/>
              <a:defRPr sz="2128">
                <a:solidFill>
                  <a:srgbClr val="FFFFFF"/>
                </a:solidFill>
                <a:effectLst>
                  <a:outerShdw blurRad="21336" dist="21336" dir="7080000" rotWithShape="0">
                    <a:srgbClr val="000000"/>
                  </a:outerShdw>
                </a:effectLst>
                <a:latin typeface="Roboto Light"/>
                <a:ea typeface="Roboto Light"/>
                <a:cs typeface="Roboto Light"/>
                <a:sym typeface="Roboto Light"/>
              </a:defRPr>
            </a:pPr>
            <a:r>
              <a:rPr sz="2400" b="1" dirty="0"/>
              <a:t>« Nous </a:t>
            </a:r>
            <a:r>
              <a:rPr sz="2400" b="1" dirty="0" err="1"/>
              <a:t>sommes</a:t>
            </a:r>
            <a:r>
              <a:rPr sz="2400" b="1" dirty="0"/>
              <a:t>, par </a:t>
            </a:r>
            <a:r>
              <a:rPr sz="2400" b="1" dirty="0" err="1"/>
              <a:t>l’héritage</a:t>
            </a:r>
            <a:r>
              <a:rPr sz="2400" b="1" dirty="0"/>
              <a:t> de </a:t>
            </a:r>
            <a:r>
              <a:rPr sz="2400" b="1" dirty="0" err="1"/>
              <a:t>nos</a:t>
            </a:r>
            <a:r>
              <a:rPr sz="2400" b="1" dirty="0"/>
              <a:t> </a:t>
            </a:r>
            <a:r>
              <a:rPr sz="2400" b="1" dirty="0" err="1"/>
              <a:t>ancêtres</a:t>
            </a:r>
            <a:r>
              <a:rPr sz="2400" b="1" dirty="0"/>
              <a:t>, les </a:t>
            </a:r>
            <a:r>
              <a:rPr sz="2400" b="1" dirty="0" err="1"/>
              <a:t>Gardiens</a:t>
            </a:r>
            <a:r>
              <a:rPr sz="2400" b="1" dirty="0"/>
              <a:t> et </a:t>
            </a:r>
            <a:r>
              <a:rPr sz="2400" b="1" dirty="0" err="1"/>
              <a:t>Gardiennes</a:t>
            </a:r>
            <a:r>
              <a:rPr sz="2400" b="1" dirty="0"/>
              <a:t> de </a:t>
            </a:r>
            <a:r>
              <a:rPr sz="2400" b="1" dirty="0" err="1"/>
              <a:t>Assi</a:t>
            </a:r>
            <a:r>
              <a:rPr sz="2400" b="1" dirty="0"/>
              <a:t>. Nous </a:t>
            </a:r>
            <a:r>
              <a:rPr sz="2400" b="1" dirty="0" err="1"/>
              <a:t>avons</a:t>
            </a:r>
            <a:r>
              <a:rPr sz="2400" b="1" dirty="0"/>
              <a:t> </a:t>
            </a:r>
            <a:r>
              <a:rPr sz="2400" b="1" dirty="0" err="1"/>
              <a:t>cette</a:t>
            </a:r>
            <a:r>
              <a:rPr sz="2400" b="1" dirty="0"/>
              <a:t> haute </a:t>
            </a:r>
            <a:r>
              <a:rPr sz="2400" b="1" dirty="0" err="1"/>
              <a:t>responsabilité</a:t>
            </a:r>
            <a:r>
              <a:rPr sz="2400" b="1" dirty="0"/>
              <a:t> de la </a:t>
            </a:r>
            <a:r>
              <a:rPr sz="2400" b="1" dirty="0" err="1"/>
              <a:t>protéger</a:t>
            </a:r>
            <a:r>
              <a:rPr sz="2400" b="1" dirty="0"/>
              <a:t> de la cession, entre </a:t>
            </a:r>
            <a:r>
              <a:rPr sz="2400" b="1" dirty="0" err="1"/>
              <a:t>autres</a:t>
            </a:r>
            <a:r>
              <a:rPr sz="2400" b="1" dirty="0"/>
              <a:t> par </a:t>
            </a:r>
            <a:r>
              <a:rPr sz="2400" b="1" dirty="0" err="1"/>
              <a:t>nos</a:t>
            </a:r>
            <a:r>
              <a:rPr sz="2400" b="1" dirty="0"/>
              <a:t> </a:t>
            </a:r>
            <a:r>
              <a:rPr sz="2400" b="1" dirty="0" err="1"/>
              <a:t>propres</a:t>
            </a:r>
            <a:r>
              <a:rPr sz="2400" b="1" dirty="0"/>
              <a:t> "</a:t>
            </a:r>
            <a:r>
              <a:rPr sz="2400" b="1" dirty="0" err="1"/>
              <a:t>dirigeants</a:t>
            </a:r>
            <a:r>
              <a:rPr sz="2400" b="1" dirty="0"/>
              <a:t>", et de la destruction; de la </a:t>
            </a:r>
            <a:r>
              <a:rPr sz="2400" b="1" dirty="0" err="1"/>
              <a:t>préparer</a:t>
            </a:r>
            <a:r>
              <a:rPr sz="2400" b="1" dirty="0"/>
              <a:t> à </a:t>
            </a:r>
            <a:r>
              <a:rPr sz="2400" b="1" dirty="0" err="1"/>
              <a:t>recevoir</a:t>
            </a:r>
            <a:r>
              <a:rPr sz="2400" b="1" dirty="0"/>
              <a:t> les </a:t>
            </a:r>
            <a:r>
              <a:rPr sz="2400" b="1" dirty="0" err="1"/>
              <a:t>générations</a:t>
            </a:r>
            <a:r>
              <a:rPr sz="2400" b="1" dirty="0"/>
              <a:t> à </a:t>
            </a:r>
            <a:r>
              <a:rPr sz="2400" b="1" dirty="0" err="1"/>
              <a:t>venir</a:t>
            </a:r>
            <a:r>
              <a:rPr sz="2400" b="1" dirty="0"/>
              <a:t>. Comme Premiers </a:t>
            </a:r>
            <a:r>
              <a:rPr sz="2400" b="1" dirty="0" err="1"/>
              <a:t>Peuples</a:t>
            </a:r>
            <a:r>
              <a:rPr sz="2400" b="1" dirty="0"/>
              <a:t>, </a:t>
            </a:r>
            <a:r>
              <a:rPr sz="2400" b="1" dirty="0" err="1"/>
              <a:t>notre</a:t>
            </a:r>
            <a:r>
              <a:rPr sz="2400" b="1" dirty="0"/>
              <a:t> </a:t>
            </a:r>
            <a:r>
              <a:rPr sz="2400" b="1" dirty="0" err="1"/>
              <a:t>responsabilité</a:t>
            </a:r>
            <a:r>
              <a:rPr sz="2400" b="1" dirty="0"/>
              <a:t> </a:t>
            </a:r>
            <a:r>
              <a:rPr sz="2400" b="1" dirty="0" err="1"/>
              <a:t>est</a:t>
            </a:r>
            <a:r>
              <a:rPr sz="2400" b="1" dirty="0"/>
              <a:t> de </a:t>
            </a:r>
            <a:r>
              <a:rPr sz="2400" b="1" dirty="0" err="1"/>
              <a:t>défendre</a:t>
            </a:r>
            <a:r>
              <a:rPr sz="2400" b="1" dirty="0"/>
              <a:t> la </a:t>
            </a:r>
            <a:r>
              <a:rPr sz="2400" b="1" dirty="0" err="1"/>
              <a:t>terre</a:t>
            </a:r>
            <a:r>
              <a:rPr sz="2400" b="1" dirty="0"/>
              <a:t> et </a:t>
            </a:r>
            <a:r>
              <a:rPr sz="2400" b="1" dirty="0" err="1"/>
              <a:t>ceux</a:t>
            </a:r>
            <a:r>
              <a:rPr sz="2400" b="1" dirty="0"/>
              <a:t> qui </a:t>
            </a:r>
            <a:r>
              <a:rPr sz="2400" b="1" dirty="0" err="1"/>
              <a:t>l’habitent</a:t>
            </a:r>
            <a:r>
              <a:rPr sz="2400" b="1" dirty="0"/>
              <a:t>. </a:t>
            </a:r>
            <a:r>
              <a:rPr sz="2400" b="1" dirty="0" err="1"/>
              <a:t>Cette</a:t>
            </a:r>
            <a:r>
              <a:rPr sz="2400" b="1" dirty="0"/>
              <a:t> </a:t>
            </a:r>
            <a:r>
              <a:rPr sz="2400" b="1" dirty="0" err="1"/>
              <a:t>éthique</a:t>
            </a:r>
            <a:r>
              <a:rPr sz="2400" b="1" dirty="0"/>
              <a:t> de respect et de </a:t>
            </a:r>
            <a:r>
              <a:rPr sz="2400" b="1" dirty="0" err="1"/>
              <a:t>générosité</a:t>
            </a:r>
            <a:r>
              <a:rPr sz="2400" b="1" dirty="0"/>
              <a:t> </a:t>
            </a:r>
            <a:r>
              <a:rPr sz="2400" b="1" dirty="0" err="1"/>
              <a:t>est</a:t>
            </a:r>
            <a:r>
              <a:rPr sz="2400" b="1" dirty="0"/>
              <a:t> le </a:t>
            </a:r>
            <a:r>
              <a:rPr sz="2400" b="1" dirty="0" err="1"/>
              <a:t>fondement</a:t>
            </a:r>
            <a:r>
              <a:rPr sz="2400" b="1" dirty="0"/>
              <a:t> </a:t>
            </a:r>
            <a:r>
              <a:rPr sz="2400" b="1" dirty="0" err="1"/>
              <a:t>même</a:t>
            </a:r>
            <a:r>
              <a:rPr sz="2400" b="1" dirty="0"/>
              <a:t> de </a:t>
            </a:r>
            <a:r>
              <a:rPr sz="2400" b="1" dirty="0" err="1"/>
              <a:t>notre</a:t>
            </a:r>
            <a:r>
              <a:rPr sz="2400" b="1" dirty="0"/>
              <a:t> </a:t>
            </a:r>
            <a:r>
              <a:rPr sz="2400" b="1" dirty="0" err="1"/>
              <a:t>philosophie</a:t>
            </a:r>
            <a:r>
              <a:rPr sz="2400" b="1" dirty="0"/>
              <a:t>. ».</a:t>
            </a:r>
          </a:p>
          <a:p>
            <a:pPr marL="0" indent="0" defTabSz="512063">
              <a:lnSpc>
                <a:spcPct val="110000"/>
              </a:lnSpc>
              <a:spcBef>
                <a:spcPts val="900"/>
              </a:spcBef>
              <a:buClr>
                <a:srgbClr val="FFCD00"/>
              </a:buClr>
              <a:buSzTx/>
              <a:buFont typeface="Roboto"/>
              <a:buNone/>
              <a:defRPr sz="2128">
                <a:solidFill>
                  <a:srgbClr val="FFFFFF"/>
                </a:solidFill>
                <a:effectLst>
                  <a:outerShdw blurRad="21336" dist="21336" dir="7080000" rotWithShape="0">
                    <a:srgbClr val="000000"/>
                  </a:outerShdw>
                </a:effectLst>
                <a:latin typeface="Roboto Light"/>
                <a:ea typeface="Roboto Light"/>
                <a:cs typeface="Roboto Light"/>
                <a:sym typeface="Roboto Light"/>
              </a:defRPr>
            </a:pPr>
            <a:r>
              <a:rPr sz="2400" b="1" dirty="0"/>
              <a:t> « </a:t>
            </a:r>
            <a:r>
              <a:rPr sz="2400" b="1" dirty="0" err="1"/>
              <a:t>Assi</a:t>
            </a:r>
            <a:r>
              <a:rPr sz="2400" b="1" dirty="0"/>
              <a:t> </a:t>
            </a:r>
            <a:r>
              <a:rPr sz="2400" b="1" dirty="0" err="1"/>
              <a:t>est</a:t>
            </a:r>
            <a:r>
              <a:rPr sz="2400" b="1" dirty="0"/>
              <a:t> </a:t>
            </a:r>
            <a:r>
              <a:rPr sz="2400" b="1" dirty="0" err="1"/>
              <a:t>inaliénable</a:t>
            </a:r>
            <a:r>
              <a:rPr sz="2400" b="1" dirty="0"/>
              <a:t> – </a:t>
            </a:r>
            <a:r>
              <a:rPr sz="2400" b="1" dirty="0" err="1"/>
              <a:t>apu</a:t>
            </a:r>
            <a:r>
              <a:rPr sz="2400" b="1" dirty="0"/>
              <a:t> </a:t>
            </a:r>
            <a:r>
              <a:rPr sz="2400" b="1" dirty="0" err="1"/>
              <a:t>ataueian</a:t>
            </a:r>
            <a:r>
              <a:rPr sz="2400" b="1" dirty="0"/>
              <a:t> – pour nous, car </a:t>
            </a:r>
            <a:r>
              <a:rPr sz="2400" b="1" dirty="0" err="1"/>
              <a:t>elle</a:t>
            </a:r>
            <a:r>
              <a:rPr sz="2400" b="1" dirty="0"/>
              <a:t> a </a:t>
            </a:r>
            <a:r>
              <a:rPr sz="2400" b="1" dirty="0" err="1"/>
              <a:t>une</a:t>
            </a:r>
            <a:r>
              <a:rPr sz="2400" b="1" dirty="0"/>
              <a:t> </a:t>
            </a:r>
            <a:r>
              <a:rPr sz="2400" b="1" dirty="0" err="1"/>
              <a:t>valeur</a:t>
            </a:r>
            <a:r>
              <a:rPr sz="2400" b="1" dirty="0"/>
              <a:t> inestimable : nous ne </a:t>
            </a:r>
            <a:r>
              <a:rPr sz="2400" b="1" dirty="0" err="1"/>
              <a:t>pouvons</a:t>
            </a:r>
            <a:r>
              <a:rPr sz="2400" b="1" dirty="0"/>
              <a:t> pas </a:t>
            </a:r>
            <a:r>
              <a:rPr sz="2400" b="1" dirty="0" err="1"/>
              <a:t>vendre</a:t>
            </a:r>
            <a:r>
              <a:rPr sz="2400" b="1" dirty="0"/>
              <a:t> la vie. De la </a:t>
            </a:r>
            <a:r>
              <a:rPr sz="2400" b="1" dirty="0" err="1"/>
              <a:t>même</a:t>
            </a:r>
            <a:r>
              <a:rPr sz="2400" b="1" dirty="0"/>
              <a:t> manière, il </a:t>
            </a:r>
            <a:r>
              <a:rPr sz="2400" b="1" dirty="0" err="1"/>
              <a:t>est</a:t>
            </a:r>
            <a:r>
              <a:rPr sz="2400" b="1" dirty="0"/>
              <a:t> impossible de </a:t>
            </a:r>
            <a:r>
              <a:rPr sz="2400" b="1" dirty="0" err="1"/>
              <a:t>négocier</a:t>
            </a:r>
            <a:r>
              <a:rPr sz="2400" b="1" dirty="0"/>
              <a:t> </a:t>
            </a:r>
            <a:r>
              <a:rPr sz="2400" b="1" dirty="0" err="1"/>
              <a:t>notre</a:t>
            </a:r>
            <a:r>
              <a:rPr sz="2400" b="1" dirty="0"/>
              <a:t> </a:t>
            </a:r>
            <a:r>
              <a:rPr sz="2400" b="1" dirty="0" err="1"/>
              <a:t>responsabilité</a:t>
            </a:r>
            <a:r>
              <a:rPr sz="2400" b="1" dirty="0"/>
              <a:t> </a:t>
            </a:r>
            <a:r>
              <a:rPr sz="2400" b="1" dirty="0" err="1"/>
              <a:t>envers</a:t>
            </a:r>
            <a:r>
              <a:rPr sz="2400" b="1" dirty="0"/>
              <a:t> la </a:t>
            </a:r>
            <a:r>
              <a:rPr sz="2400" b="1" dirty="0" err="1"/>
              <a:t>terre</a:t>
            </a:r>
            <a:r>
              <a:rPr sz="2400" b="1" dirty="0"/>
              <a:t>, car </a:t>
            </a:r>
            <a:r>
              <a:rPr sz="2400" b="1" dirty="0" err="1"/>
              <a:t>ce</a:t>
            </a:r>
            <a:r>
              <a:rPr sz="2400" b="1" dirty="0"/>
              <a:t> </a:t>
            </a:r>
            <a:r>
              <a:rPr sz="2400" b="1" dirty="0" err="1"/>
              <a:t>sont</a:t>
            </a:r>
            <a:r>
              <a:rPr sz="2400" b="1" dirty="0"/>
              <a:t> </a:t>
            </a:r>
            <a:r>
              <a:rPr sz="2400" b="1" dirty="0" err="1"/>
              <a:t>nos</a:t>
            </a:r>
            <a:r>
              <a:rPr sz="2400" b="1" dirty="0"/>
              <a:t> </a:t>
            </a:r>
            <a:r>
              <a:rPr sz="2400" b="1" dirty="0" err="1"/>
              <a:t>familles</a:t>
            </a:r>
            <a:r>
              <a:rPr sz="2400" b="1" dirty="0"/>
              <a:t> que </a:t>
            </a:r>
            <a:r>
              <a:rPr sz="2400" b="1" dirty="0" err="1"/>
              <a:t>l’on</a:t>
            </a:r>
            <a:r>
              <a:rPr sz="2400" b="1" dirty="0"/>
              <a:t> met </a:t>
            </a:r>
            <a:r>
              <a:rPr sz="2400" b="1" dirty="0" err="1"/>
              <a:t>en</a:t>
            </a:r>
            <a:r>
              <a:rPr sz="2400" b="1" dirty="0"/>
              <a:t> </a:t>
            </a:r>
            <a:r>
              <a:rPr sz="2400" b="1" dirty="0" err="1"/>
              <a:t>péril</a:t>
            </a:r>
            <a:r>
              <a:rPr sz="2400" b="1" dirty="0"/>
              <a:t>. Ne </a:t>
            </a:r>
            <a:r>
              <a:rPr sz="2400" b="1" dirty="0" err="1"/>
              <a:t>serait</a:t>
            </a:r>
            <a:r>
              <a:rPr sz="2400" b="1" dirty="0"/>
              <a:t>-il pas </a:t>
            </a:r>
            <a:r>
              <a:rPr sz="2400" b="1" dirty="0" err="1"/>
              <a:t>inconcevable</a:t>
            </a:r>
            <a:r>
              <a:rPr sz="2400" b="1" dirty="0"/>
              <a:t> de demander à un </a:t>
            </a:r>
            <a:r>
              <a:rPr sz="2400" b="1" dirty="0" err="1"/>
              <a:t>père</a:t>
            </a:r>
            <a:r>
              <a:rPr sz="2400" b="1" dirty="0"/>
              <a:t> </a:t>
            </a:r>
            <a:r>
              <a:rPr sz="2400" b="1" dirty="0" err="1"/>
              <a:t>ou</a:t>
            </a:r>
            <a:r>
              <a:rPr sz="2400" b="1" dirty="0"/>
              <a:t> à </a:t>
            </a:r>
            <a:r>
              <a:rPr sz="2400" b="1" dirty="0" err="1"/>
              <a:t>une</a:t>
            </a:r>
            <a:r>
              <a:rPr sz="2400" b="1" dirty="0"/>
              <a:t> </a:t>
            </a:r>
            <a:r>
              <a:rPr sz="2400" b="1" dirty="0" err="1"/>
              <a:t>mère</a:t>
            </a:r>
            <a:r>
              <a:rPr sz="2400" b="1" dirty="0"/>
              <a:t> </a:t>
            </a:r>
            <a:r>
              <a:rPr sz="2400" b="1" dirty="0" err="1"/>
              <a:t>d’échanger</a:t>
            </a:r>
            <a:r>
              <a:rPr sz="2400" b="1" dirty="0"/>
              <a:t> </a:t>
            </a:r>
            <a:r>
              <a:rPr sz="2400" b="1" dirty="0" err="1"/>
              <a:t>sa</a:t>
            </a:r>
            <a:r>
              <a:rPr sz="2400" b="1" dirty="0"/>
              <a:t> </a:t>
            </a:r>
            <a:r>
              <a:rPr sz="2400" b="1" dirty="0" err="1"/>
              <a:t>responsabilité</a:t>
            </a:r>
            <a:r>
              <a:rPr sz="2400" b="1" dirty="0"/>
              <a:t> de parent </a:t>
            </a:r>
            <a:r>
              <a:rPr sz="2400" b="1" dirty="0" err="1"/>
              <a:t>contre</a:t>
            </a:r>
            <a:r>
              <a:rPr sz="2400" b="1" dirty="0"/>
              <a:t> de </a:t>
            </a:r>
            <a:r>
              <a:rPr sz="2400" b="1" dirty="0" err="1"/>
              <a:t>l’argent</a:t>
            </a:r>
            <a:r>
              <a:rPr sz="2400" b="1" dirty="0"/>
              <a:t>? ».</a:t>
            </a:r>
          </a:p>
        </p:txBody>
      </p:sp>
      <p:sp>
        <p:nvSpPr>
          <p:cNvPr id="419" name="Titre 1"/>
          <p:cNvSpPr txBox="1"/>
          <p:nvPr/>
        </p:nvSpPr>
        <p:spPr>
          <a:xfrm>
            <a:off x="508000" y="73025"/>
            <a:ext cx="11353800"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76072">
              <a:lnSpc>
                <a:spcPct val="110000"/>
              </a:lnSpc>
              <a:defRPr sz="3968" spc="39">
                <a:solidFill>
                  <a:srgbClr val="FFFFFF"/>
                </a:solidFill>
                <a:latin typeface="Volkhov-Regular"/>
                <a:ea typeface="Volkhov-Regular"/>
                <a:cs typeface="Volkhov-Regular"/>
                <a:sym typeface="Volkhov-Regular"/>
              </a:defRPr>
            </a:lvl1pPr>
          </a:lstStyle>
          <a:p>
            <a:r>
              <a:t>Vision du rapport entre l’humain et la nature</a:t>
            </a:r>
          </a:p>
        </p:txBody>
      </p:sp>
      <p:sp>
        <p:nvSpPr>
          <p:cNvPr id="420" name="Rectangle 31"/>
          <p:cNvSpPr/>
          <p:nvPr/>
        </p:nvSpPr>
        <p:spPr>
          <a:xfrm>
            <a:off x="611810" y="1200968"/>
            <a:ext cx="11041707" cy="1684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 descr="Picture 2">
            <a:extLst>
              <a:ext uri="{FF2B5EF4-FFF2-40B4-BE49-F238E27FC236}">
                <a16:creationId xmlns:a16="http://schemas.microsoft.com/office/drawing/2014/main" id="{3FC216B2-3C5C-45C4-A3F5-78266E6849F5}"/>
              </a:ext>
            </a:extLst>
          </p:cNvPr>
          <p:cNvPicPr>
            <a:picLocks noChangeAspect="1"/>
          </p:cNvPicPr>
          <p:nvPr/>
        </p:nvPicPr>
        <p:blipFill>
          <a:blip r:embed="rId3">
            <a:alphaModFix amt="71522"/>
          </a:blip>
          <a:srcRect l="335" t="10398" r="261" b="28336"/>
          <a:stretch>
            <a:fillRect/>
          </a:stretch>
        </p:blipFill>
        <p:spPr>
          <a:xfrm>
            <a:off x="40725" y="4782"/>
            <a:ext cx="12110550" cy="6848348"/>
          </a:xfrm>
          <a:prstGeom prst="rect">
            <a:avLst/>
          </a:prstGeom>
          <a:ln w="12700">
            <a:miter lim="400000"/>
          </a:ln>
        </p:spPr>
      </p:pic>
      <p:sp>
        <p:nvSpPr>
          <p:cNvPr id="424" name="Espace réservé du contenu 2"/>
          <p:cNvSpPr txBox="1">
            <a:spLocks noGrp="1"/>
          </p:cNvSpPr>
          <p:nvPr>
            <p:ph type="body" idx="1"/>
          </p:nvPr>
        </p:nvSpPr>
        <p:spPr>
          <a:xfrm>
            <a:off x="634518" y="1827198"/>
            <a:ext cx="10973764" cy="4716284"/>
          </a:xfrm>
          <a:prstGeom prst="rect">
            <a:avLst/>
          </a:prstGeom>
        </p:spPr>
        <p:txBody>
          <a:bodyPr/>
          <a:lstStyle/>
          <a:p>
            <a:pPr marL="305688" indent="-305688" defTabSz="758951">
              <a:lnSpc>
                <a:spcPct val="110000"/>
              </a:lnSpc>
              <a:spcBef>
                <a:spcPts val="1600"/>
              </a:spcBef>
              <a:buClr>
                <a:srgbClr val="FFCD00"/>
              </a:buClr>
              <a:buSzPct val="120000"/>
              <a:buFont typeface="Symbol"/>
              <a:buChar char="·"/>
              <a:defRPr sz="2656">
                <a:solidFill>
                  <a:srgbClr val="FFFFFF"/>
                </a:solidFill>
                <a:latin typeface="Roboto Light"/>
                <a:ea typeface="Roboto Light"/>
                <a:cs typeface="Roboto Light"/>
                <a:sym typeface="Roboto Light"/>
              </a:defRPr>
            </a:pPr>
            <a:r>
              <a:t>La terre, l’eau, l’air possèdent les mêmes droits à la vie, à la dignité et à la sécurité que les humains. </a:t>
            </a:r>
          </a:p>
          <a:p>
            <a:pPr marL="305688" indent="-305688" defTabSz="758951">
              <a:lnSpc>
                <a:spcPct val="110000"/>
              </a:lnSpc>
              <a:spcBef>
                <a:spcPts val="1600"/>
              </a:spcBef>
              <a:buClr>
                <a:srgbClr val="FFCD00"/>
              </a:buClr>
              <a:buSzPct val="120000"/>
              <a:buFont typeface="Symbol"/>
              <a:buChar char="·"/>
              <a:defRPr sz="2656">
                <a:solidFill>
                  <a:srgbClr val="FFFFFF"/>
                </a:solidFill>
                <a:latin typeface="Roboto Light"/>
                <a:ea typeface="Roboto Light"/>
                <a:cs typeface="Roboto Light"/>
                <a:sym typeface="Roboto Light"/>
              </a:defRPr>
            </a:pPr>
            <a:r>
              <a:t>Aller dans la forêt permet de se reconnecter, de dialoguer avec la nature et de comprendre ses leçons.</a:t>
            </a:r>
          </a:p>
          <a:p>
            <a:pPr marL="305688" indent="-305688" defTabSz="758951">
              <a:lnSpc>
                <a:spcPct val="110000"/>
              </a:lnSpc>
              <a:spcBef>
                <a:spcPts val="1600"/>
              </a:spcBef>
              <a:buClr>
                <a:srgbClr val="FFCD00"/>
              </a:buClr>
              <a:buSzPct val="120000"/>
              <a:buFont typeface="Symbol"/>
              <a:buChar char="·"/>
              <a:defRPr sz="2656">
                <a:solidFill>
                  <a:srgbClr val="FFFFFF"/>
                </a:solidFill>
                <a:latin typeface="Roboto Light"/>
                <a:ea typeface="Roboto Light"/>
                <a:cs typeface="Roboto Light"/>
                <a:sym typeface="Roboto Light"/>
              </a:defRPr>
            </a:pPr>
            <a:r>
              <a:t>Importance du respect dans la relation humain/nature : « Ta mère, c’est la Terre-Mère. C’est la Terre-Mère qui va te nourrir de la médecine et de tout ce dont tu auras besoin. Tu dois respect à la Terre-Mère, tu dois respecter la dignité de la Terre, toutes les composantes de la Terre. ».</a:t>
            </a:r>
          </a:p>
        </p:txBody>
      </p:sp>
      <p:sp>
        <p:nvSpPr>
          <p:cNvPr id="425" name="Titre 1"/>
          <p:cNvSpPr txBox="1"/>
          <p:nvPr/>
        </p:nvSpPr>
        <p:spPr>
          <a:xfrm>
            <a:off x="717772" y="187325"/>
            <a:ext cx="10807256"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48640">
              <a:lnSpc>
                <a:spcPct val="110000"/>
              </a:lnSpc>
              <a:defRPr sz="3780" spc="37">
                <a:solidFill>
                  <a:srgbClr val="FFFFFF"/>
                </a:solidFill>
                <a:latin typeface="Volkhov-Regular"/>
                <a:ea typeface="Volkhov-Regular"/>
                <a:cs typeface="Volkhov-Regular"/>
                <a:sym typeface="Volkhov-Regular"/>
              </a:defRPr>
            </a:lvl1pPr>
          </a:lstStyle>
          <a:p>
            <a:r>
              <a:t>Vision du rapport entre l’humain et la nature</a:t>
            </a:r>
          </a:p>
        </p:txBody>
      </p:sp>
      <p:sp>
        <p:nvSpPr>
          <p:cNvPr id="426" name="Rectangle 31"/>
          <p:cNvSpPr/>
          <p:nvPr/>
        </p:nvSpPr>
        <p:spPr>
          <a:xfrm>
            <a:off x="756214" y="1392913"/>
            <a:ext cx="10625899" cy="139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6A733DCE-7F22-4B0A-9959-391C68A9B13D}"/>
              </a:ext>
            </a:extLst>
          </p:cNvPr>
          <p:cNvPicPr>
            <a:picLocks noChangeAspect="1"/>
          </p:cNvPicPr>
          <p:nvPr/>
        </p:nvPicPr>
        <p:blipFill>
          <a:blip r:embed="rId3">
            <a:alphaModFix amt="71522"/>
          </a:blip>
          <a:srcRect l="335" t="10398" r="261" b="28336"/>
          <a:stretch>
            <a:fillRect/>
          </a:stretch>
        </p:blipFill>
        <p:spPr>
          <a:xfrm>
            <a:off x="40725" y="4782"/>
            <a:ext cx="12110550" cy="6848348"/>
          </a:xfrm>
          <a:prstGeom prst="rect">
            <a:avLst/>
          </a:prstGeom>
          <a:ln w="12700">
            <a:miter lim="400000"/>
          </a:ln>
        </p:spPr>
      </p:pic>
      <p:sp>
        <p:nvSpPr>
          <p:cNvPr id="430" name="Espace réservé du contenu 2"/>
          <p:cNvSpPr txBox="1">
            <a:spLocks noGrp="1"/>
          </p:cNvSpPr>
          <p:nvPr>
            <p:ph type="body" idx="1"/>
          </p:nvPr>
        </p:nvSpPr>
        <p:spPr>
          <a:xfrm>
            <a:off x="711339" y="1941042"/>
            <a:ext cx="10807256" cy="4645707"/>
          </a:xfrm>
          <a:prstGeom prst="rect">
            <a:avLst/>
          </a:prstGeom>
        </p:spPr>
        <p:txBody>
          <a:bodyPr/>
          <a:lstStyle/>
          <a:p>
            <a:pPr marL="261493" indent="-261493" defTabSz="649223">
              <a:lnSpc>
                <a:spcPct val="120000"/>
              </a:lnSpc>
              <a:spcBef>
                <a:spcPts val="1400"/>
              </a:spcBef>
              <a:buClr>
                <a:srgbClr val="FFCD00"/>
              </a:buClr>
              <a:buSzPct val="120000"/>
              <a:buFont typeface="Symbol"/>
              <a:buChar char="·"/>
              <a:defRPr sz="2272">
                <a:solidFill>
                  <a:srgbClr val="FFFFFF"/>
                </a:solidFill>
                <a:latin typeface="Roboto Light"/>
                <a:ea typeface="Roboto Light"/>
                <a:cs typeface="Roboto Light"/>
                <a:sym typeface="Roboto Light"/>
              </a:defRPr>
            </a:pPr>
            <a:r>
              <a:t>La nature est aussi porteuse de l’identité. « Assi est la source de nos identités culturelles. Nos langues y sont nées et elle a enfanté nos cultures. </a:t>
            </a:r>
            <a:br/>
            <a:r>
              <a:t>Nous connaissons Assi parce que nos ancêtres y ont laissé leurs traces, y ont vécu et en ont partagé la mémoire. Ils nous ont transmis Assi dans l’état où ils l’avaient reçue eux-mêmes. Et nous avons à notre tour l’obligation de la transmettre aux générations futures. Elle est source de vie et doit rester source de vie. ». </a:t>
            </a:r>
          </a:p>
          <a:p>
            <a:pPr marL="261493" indent="-261493" defTabSz="649223">
              <a:lnSpc>
                <a:spcPct val="120000"/>
              </a:lnSpc>
              <a:spcBef>
                <a:spcPts val="1400"/>
              </a:spcBef>
              <a:buClr>
                <a:srgbClr val="FFCD00"/>
              </a:buClr>
              <a:buSzPct val="120000"/>
              <a:buFont typeface="Symbol"/>
              <a:buChar char="·"/>
              <a:defRPr sz="2272">
                <a:solidFill>
                  <a:srgbClr val="FFFFFF"/>
                </a:solidFill>
                <a:latin typeface="Roboto Light"/>
                <a:ea typeface="Roboto Light"/>
                <a:cs typeface="Roboto Light"/>
                <a:sym typeface="Roboto Light"/>
              </a:defRPr>
            </a:pPr>
            <a:r>
              <a:t>On comprendra donc encore mieux ici l’importance du rapport aux territoires </a:t>
            </a:r>
            <a:br/>
            <a:r>
              <a:t>des Premiers Peuples. Empêcher le lien au territoire est donc empêcher le lien </a:t>
            </a:r>
            <a:br/>
            <a:r>
              <a:t>à sa culture. </a:t>
            </a:r>
          </a:p>
        </p:txBody>
      </p:sp>
      <p:sp>
        <p:nvSpPr>
          <p:cNvPr id="431" name="Titre 1"/>
          <p:cNvSpPr txBox="1"/>
          <p:nvPr/>
        </p:nvSpPr>
        <p:spPr>
          <a:xfrm>
            <a:off x="717772" y="187325"/>
            <a:ext cx="10807256"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548640">
              <a:lnSpc>
                <a:spcPct val="110000"/>
              </a:lnSpc>
              <a:defRPr sz="3780" spc="37">
                <a:solidFill>
                  <a:srgbClr val="FFFFFF"/>
                </a:solidFill>
                <a:latin typeface="Volkhov-Regular"/>
                <a:ea typeface="Volkhov-Regular"/>
                <a:cs typeface="Volkhov-Regular"/>
                <a:sym typeface="Volkhov-Regular"/>
              </a:defRPr>
            </a:lvl1pPr>
          </a:lstStyle>
          <a:p>
            <a:r>
              <a:t>Vision du rapport entre l’humain et la nature</a:t>
            </a:r>
          </a:p>
        </p:txBody>
      </p:sp>
      <p:sp>
        <p:nvSpPr>
          <p:cNvPr id="432" name="Rectangle 31"/>
          <p:cNvSpPr/>
          <p:nvPr/>
        </p:nvSpPr>
        <p:spPr>
          <a:xfrm>
            <a:off x="756214" y="1392913"/>
            <a:ext cx="10625899" cy="139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Espace réservé du contenu 2"/>
          <p:cNvSpPr txBox="1">
            <a:spLocks noGrp="1"/>
          </p:cNvSpPr>
          <p:nvPr>
            <p:ph type="body" idx="1"/>
          </p:nvPr>
        </p:nvSpPr>
        <p:spPr>
          <a:xfrm>
            <a:off x="5287423" y="1922072"/>
            <a:ext cx="6710249" cy="4834166"/>
          </a:xfrm>
          <a:prstGeom prst="rect">
            <a:avLst/>
          </a:prstGeom>
        </p:spPr>
        <p:txBody>
          <a:bodyPr>
            <a:normAutofit fontScale="92500" lnSpcReduction="10000"/>
          </a:bodyPr>
          <a:lstStyle/>
          <a:p>
            <a:pPr marL="198882" indent="-198882" defTabSz="493776">
              <a:lnSpc>
                <a:spcPct val="110000"/>
              </a:lnSpc>
              <a:spcBef>
                <a:spcPts val="900"/>
              </a:spcBef>
              <a:buClr>
                <a:srgbClr val="FFCD00"/>
              </a:buClr>
              <a:buSzPct val="120000"/>
              <a:buFont typeface="Symbol"/>
              <a:buChar char="·"/>
              <a:defRPr sz="1728">
                <a:latin typeface="Roboto Light"/>
                <a:ea typeface="Roboto Light"/>
                <a:cs typeface="Roboto Light"/>
                <a:sym typeface="Roboto Light"/>
              </a:defRPr>
            </a:pPr>
            <a:r>
              <a:rPr sz="2000" dirty="0"/>
              <a:t>Dans le </a:t>
            </a:r>
            <a:r>
              <a:rPr sz="2000" dirty="0" err="1"/>
              <a:t>texte</a:t>
            </a:r>
            <a:r>
              <a:rPr sz="2000" dirty="0"/>
              <a:t> de Charles Coocoo, il </a:t>
            </a:r>
            <a:r>
              <a:rPr sz="2000" dirty="0" err="1"/>
              <a:t>est</a:t>
            </a:r>
            <a:r>
              <a:rPr sz="2000" dirty="0"/>
              <a:t> </a:t>
            </a:r>
            <a:r>
              <a:rPr sz="2000" dirty="0" err="1"/>
              <a:t>dit</a:t>
            </a:r>
            <a:r>
              <a:rPr sz="2000" dirty="0"/>
              <a:t> : « </a:t>
            </a:r>
            <a:r>
              <a:rPr sz="2000" dirty="0" err="1"/>
              <a:t>L’animal</a:t>
            </a:r>
            <a:r>
              <a:rPr sz="2000" dirty="0"/>
              <a:t> </a:t>
            </a:r>
            <a:r>
              <a:rPr sz="2000" dirty="0" err="1"/>
              <a:t>est</a:t>
            </a:r>
            <a:r>
              <a:rPr sz="2000" dirty="0"/>
              <a:t> un </a:t>
            </a:r>
            <a:r>
              <a:rPr sz="2000" dirty="0" err="1"/>
              <a:t>être</a:t>
            </a:r>
            <a:r>
              <a:rPr sz="2000" dirty="0"/>
              <a:t> vivant </a:t>
            </a:r>
            <a:r>
              <a:rPr sz="2000" dirty="0" err="1"/>
              <a:t>faisant</a:t>
            </a:r>
            <a:r>
              <a:rPr sz="2000" dirty="0"/>
              <a:t> </a:t>
            </a:r>
            <a:r>
              <a:rPr sz="2000" dirty="0" err="1"/>
              <a:t>partie</a:t>
            </a:r>
            <a:r>
              <a:rPr sz="2000" dirty="0"/>
              <a:t> </a:t>
            </a:r>
            <a:r>
              <a:rPr sz="2000" dirty="0" err="1"/>
              <a:t>intégrante</a:t>
            </a:r>
            <a:r>
              <a:rPr sz="2000" dirty="0"/>
              <a:t> de la </a:t>
            </a:r>
            <a:r>
              <a:rPr sz="2000" dirty="0" err="1"/>
              <a:t>création</a:t>
            </a:r>
            <a:r>
              <a:rPr sz="2000" dirty="0"/>
              <a:t> avec un instinct de </a:t>
            </a:r>
            <a:r>
              <a:rPr sz="2000" dirty="0" err="1"/>
              <a:t>survie</a:t>
            </a:r>
            <a:r>
              <a:rPr sz="2000" dirty="0"/>
              <a:t>, </a:t>
            </a:r>
            <a:r>
              <a:rPr sz="2000" dirty="0" err="1"/>
              <a:t>une</a:t>
            </a:r>
            <a:r>
              <a:rPr sz="2000" dirty="0"/>
              <a:t> manière de se </a:t>
            </a:r>
            <a:r>
              <a:rPr sz="2000" dirty="0" err="1"/>
              <a:t>comporter</a:t>
            </a:r>
            <a:r>
              <a:rPr sz="2000" dirty="0"/>
              <a:t> et </a:t>
            </a:r>
            <a:r>
              <a:rPr sz="2000" dirty="0" err="1"/>
              <a:t>d’agir</a:t>
            </a:r>
            <a:r>
              <a:rPr sz="2000" dirty="0"/>
              <a:t> et </a:t>
            </a:r>
            <a:r>
              <a:rPr sz="2000" dirty="0" err="1"/>
              <a:t>une</a:t>
            </a:r>
            <a:r>
              <a:rPr sz="2000" dirty="0"/>
              <a:t> </a:t>
            </a:r>
            <a:r>
              <a:rPr sz="2000" dirty="0" err="1"/>
              <a:t>connaissance</a:t>
            </a:r>
            <a:r>
              <a:rPr sz="2000" dirty="0"/>
              <a:t> intuitive. ».</a:t>
            </a:r>
          </a:p>
          <a:p>
            <a:pPr marL="198882" indent="-198882" defTabSz="493776">
              <a:lnSpc>
                <a:spcPct val="110000"/>
              </a:lnSpc>
              <a:spcBef>
                <a:spcPts val="900"/>
              </a:spcBef>
              <a:buClr>
                <a:srgbClr val="FFCD00"/>
              </a:buClr>
              <a:buSzPct val="120000"/>
              <a:buFont typeface="Symbol"/>
              <a:buChar char="·"/>
              <a:defRPr sz="1728">
                <a:latin typeface="Roboto Light"/>
                <a:ea typeface="Roboto Light"/>
                <a:cs typeface="Roboto Light"/>
                <a:sym typeface="Roboto Light"/>
              </a:defRPr>
            </a:pPr>
            <a:r>
              <a:rPr sz="2000" dirty="0"/>
              <a:t> Il </a:t>
            </a:r>
            <a:r>
              <a:rPr sz="2000" dirty="0" err="1"/>
              <a:t>transmet</a:t>
            </a:r>
            <a:r>
              <a:rPr sz="2000" dirty="0"/>
              <a:t> aux </a:t>
            </a:r>
            <a:r>
              <a:rPr sz="2000" dirty="0" err="1"/>
              <a:t>humains</a:t>
            </a:r>
            <a:r>
              <a:rPr sz="2000" dirty="0"/>
              <a:t> les </a:t>
            </a:r>
            <a:r>
              <a:rPr sz="2000" dirty="0" err="1"/>
              <a:t>enseignements</a:t>
            </a:r>
            <a:r>
              <a:rPr sz="2000" dirty="0"/>
              <a:t> </a:t>
            </a:r>
            <a:r>
              <a:rPr sz="2000" dirty="0" err="1"/>
              <a:t>appartenant</a:t>
            </a:r>
            <a:r>
              <a:rPr sz="2000" dirty="0"/>
              <a:t> à la nature sensible et au monde physique et des </a:t>
            </a:r>
            <a:r>
              <a:rPr sz="2000" dirty="0" err="1"/>
              <a:t>valeurs</a:t>
            </a:r>
            <a:r>
              <a:rPr sz="2000" dirty="0"/>
              <a:t> et des </a:t>
            </a:r>
            <a:r>
              <a:rPr sz="2000" dirty="0" err="1"/>
              <a:t>principes</a:t>
            </a:r>
            <a:r>
              <a:rPr sz="2000" dirty="0"/>
              <a:t> </a:t>
            </a:r>
            <a:r>
              <a:rPr sz="2000" dirty="0" err="1"/>
              <a:t>d’ordre</a:t>
            </a:r>
            <a:r>
              <a:rPr sz="2000" dirty="0"/>
              <a:t> moral. </a:t>
            </a:r>
          </a:p>
          <a:p>
            <a:pPr marL="198882" indent="-198882" defTabSz="493776">
              <a:lnSpc>
                <a:spcPct val="110000"/>
              </a:lnSpc>
              <a:spcBef>
                <a:spcPts val="900"/>
              </a:spcBef>
              <a:buClr>
                <a:srgbClr val="FFCD00"/>
              </a:buClr>
              <a:buSzPct val="120000"/>
              <a:buFont typeface="Symbol"/>
              <a:buChar char="·"/>
              <a:defRPr sz="1728">
                <a:latin typeface="Roboto Light"/>
                <a:ea typeface="Roboto Light"/>
                <a:cs typeface="Roboto Light"/>
                <a:sym typeface="Roboto Light"/>
              </a:defRPr>
            </a:pPr>
            <a:r>
              <a:rPr sz="2000" dirty="0" err="1"/>
              <a:t>Cette</a:t>
            </a:r>
            <a:r>
              <a:rPr sz="2000" dirty="0"/>
              <a:t> relation </a:t>
            </a:r>
            <a:r>
              <a:rPr sz="2000" dirty="0" err="1"/>
              <a:t>étroite</a:t>
            </a:r>
            <a:r>
              <a:rPr sz="2000" dirty="0"/>
              <a:t> avec </a:t>
            </a:r>
            <a:r>
              <a:rPr sz="2000" dirty="0" err="1"/>
              <a:t>l’animal</a:t>
            </a:r>
            <a:r>
              <a:rPr sz="2000" dirty="0"/>
              <a:t> </a:t>
            </a:r>
            <a:r>
              <a:rPr sz="2000" dirty="0" err="1"/>
              <a:t>émane</a:t>
            </a:r>
            <a:r>
              <a:rPr sz="2000" dirty="0"/>
              <a:t> du lien spirituel qui nous lie avec </a:t>
            </a:r>
            <a:r>
              <a:rPr sz="2000" dirty="0" err="1"/>
              <a:t>lui</a:t>
            </a:r>
            <a:r>
              <a:rPr sz="2000" dirty="0"/>
              <a:t> et que nous </a:t>
            </a:r>
            <a:r>
              <a:rPr sz="2000" dirty="0" err="1"/>
              <a:t>qualifions</a:t>
            </a:r>
            <a:r>
              <a:rPr sz="2000" dirty="0"/>
              <a:t> de relation </a:t>
            </a:r>
            <a:r>
              <a:rPr sz="2000" dirty="0" err="1"/>
              <a:t>symbiotique</a:t>
            </a:r>
            <a:r>
              <a:rPr sz="2000" dirty="0"/>
              <a:t>.</a:t>
            </a:r>
          </a:p>
          <a:p>
            <a:pPr marL="198882" indent="-198882" defTabSz="493776">
              <a:lnSpc>
                <a:spcPct val="110000"/>
              </a:lnSpc>
              <a:spcBef>
                <a:spcPts val="900"/>
              </a:spcBef>
              <a:buClr>
                <a:srgbClr val="FFCD00"/>
              </a:buClr>
              <a:buSzPct val="120000"/>
              <a:buFont typeface="Symbol"/>
              <a:buChar char="·"/>
              <a:defRPr sz="1728">
                <a:latin typeface="Roboto Light"/>
                <a:ea typeface="Roboto Light"/>
                <a:cs typeface="Roboto Light"/>
                <a:sym typeface="Roboto Light"/>
              </a:defRPr>
            </a:pPr>
            <a:r>
              <a:rPr sz="2000" dirty="0" err="1"/>
              <a:t>Étant</a:t>
            </a:r>
            <a:r>
              <a:rPr sz="2000" dirty="0"/>
              <a:t> </a:t>
            </a:r>
            <a:r>
              <a:rPr sz="2000" dirty="0" err="1"/>
              <a:t>donné</a:t>
            </a:r>
            <a:r>
              <a:rPr sz="2000" dirty="0"/>
              <a:t> que </a:t>
            </a:r>
            <a:r>
              <a:rPr sz="2000" dirty="0" err="1"/>
              <a:t>chaque</a:t>
            </a:r>
            <a:r>
              <a:rPr sz="2000" dirty="0"/>
              <a:t> </a:t>
            </a:r>
            <a:r>
              <a:rPr sz="2000" dirty="0" err="1"/>
              <a:t>être</a:t>
            </a:r>
            <a:r>
              <a:rPr sz="2000" dirty="0"/>
              <a:t> vivant </a:t>
            </a:r>
            <a:r>
              <a:rPr sz="2000" dirty="0" err="1"/>
              <a:t>est</a:t>
            </a:r>
            <a:r>
              <a:rPr sz="2000" dirty="0"/>
              <a:t> </a:t>
            </a:r>
            <a:r>
              <a:rPr sz="2000" dirty="0" err="1"/>
              <a:t>en</a:t>
            </a:r>
            <a:r>
              <a:rPr sz="2000" dirty="0"/>
              <a:t> interrelation, que </a:t>
            </a:r>
            <a:r>
              <a:rPr sz="2000" dirty="0" err="1"/>
              <a:t>chacun</a:t>
            </a:r>
            <a:r>
              <a:rPr sz="2000" dirty="0"/>
              <a:t> a </a:t>
            </a:r>
            <a:r>
              <a:rPr sz="2000" dirty="0" err="1"/>
              <a:t>sa</a:t>
            </a:r>
            <a:r>
              <a:rPr sz="2000" dirty="0"/>
              <a:t> raison d’être, nous </a:t>
            </a:r>
            <a:r>
              <a:rPr sz="2000" dirty="0" err="1"/>
              <a:t>avons</a:t>
            </a:r>
            <a:r>
              <a:rPr sz="2000" dirty="0"/>
              <a:t> à </a:t>
            </a:r>
            <a:r>
              <a:rPr sz="2000" dirty="0" err="1"/>
              <a:t>cœur</a:t>
            </a:r>
            <a:r>
              <a:rPr sz="2000" dirty="0"/>
              <a:t> de </a:t>
            </a:r>
            <a:r>
              <a:rPr sz="2000" dirty="0" err="1"/>
              <a:t>maintenir</a:t>
            </a:r>
            <a:r>
              <a:rPr sz="2000" dirty="0"/>
              <a:t> </a:t>
            </a:r>
            <a:r>
              <a:rPr sz="2000" dirty="0" err="1"/>
              <a:t>cet</a:t>
            </a:r>
            <a:r>
              <a:rPr sz="2000" dirty="0"/>
              <a:t> </a:t>
            </a:r>
            <a:r>
              <a:rPr sz="2000" dirty="0" err="1"/>
              <a:t>équilibre</a:t>
            </a:r>
            <a:r>
              <a:rPr sz="2000" dirty="0"/>
              <a:t>. </a:t>
            </a:r>
          </a:p>
          <a:p>
            <a:pPr marL="198882" indent="-198882" defTabSz="493776">
              <a:lnSpc>
                <a:spcPct val="110000"/>
              </a:lnSpc>
              <a:spcBef>
                <a:spcPts val="900"/>
              </a:spcBef>
              <a:buClr>
                <a:srgbClr val="FFCD00"/>
              </a:buClr>
              <a:buSzPct val="120000"/>
              <a:buFont typeface="Symbol"/>
              <a:buChar char="·"/>
              <a:defRPr sz="1728">
                <a:latin typeface="Roboto Light"/>
                <a:ea typeface="Roboto Light"/>
                <a:cs typeface="Roboto Light"/>
                <a:sym typeface="Roboto Light"/>
              </a:defRPr>
            </a:pPr>
            <a:r>
              <a:rPr sz="2000" dirty="0"/>
              <a:t>Le grand </a:t>
            </a:r>
            <a:r>
              <a:rPr sz="2000" dirty="0" err="1"/>
              <a:t>principe</a:t>
            </a:r>
            <a:r>
              <a:rPr sz="2000" dirty="0"/>
              <a:t> </a:t>
            </a:r>
            <a:r>
              <a:rPr sz="2000" dirty="0" err="1"/>
              <a:t>est</a:t>
            </a:r>
            <a:r>
              <a:rPr sz="2000" dirty="0"/>
              <a:t> </a:t>
            </a:r>
            <a:r>
              <a:rPr sz="2000" dirty="0" err="1"/>
              <a:t>l’interconnectivité</a:t>
            </a:r>
            <a:r>
              <a:rPr sz="2000" dirty="0"/>
              <a:t>.</a:t>
            </a:r>
          </a:p>
        </p:txBody>
      </p:sp>
      <p:sp>
        <p:nvSpPr>
          <p:cNvPr id="436" name="Titre 1"/>
          <p:cNvSpPr txBox="1"/>
          <p:nvPr/>
        </p:nvSpPr>
        <p:spPr>
          <a:xfrm>
            <a:off x="5348840" y="250864"/>
            <a:ext cx="6587414" cy="1419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93776">
              <a:lnSpc>
                <a:spcPct val="110000"/>
              </a:lnSpc>
              <a:defRPr sz="3888" spc="38">
                <a:solidFill>
                  <a:srgbClr val="FFFFFF"/>
                </a:solidFill>
                <a:latin typeface="Volkhov-Regular"/>
                <a:ea typeface="Volkhov-Regular"/>
                <a:cs typeface="Volkhov-Regular"/>
                <a:sym typeface="Volkhov-Regular"/>
              </a:defRPr>
            </a:lvl1pPr>
          </a:lstStyle>
          <a:p>
            <a:r>
              <a:t>Vision du rapport entre l’humain et la nature</a:t>
            </a:r>
          </a:p>
        </p:txBody>
      </p:sp>
      <p:sp>
        <p:nvSpPr>
          <p:cNvPr id="437" name="Rectangle 31"/>
          <p:cNvSpPr/>
          <p:nvPr/>
        </p:nvSpPr>
        <p:spPr>
          <a:xfrm>
            <a:off x="5421718" y="1795846"/>
            <a:ext cx="6377554" cy="926"/>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pic>
        <p:nvPicPr>
          <p:cNvPr id="7" name="Picture 2" descr="Picture 2">
            <a:extLst>
              <a:ext uri="{FF2B5EF4-FFF2-40B4-BE49-F238E27FC236}">
                <a16:creationId xmlns:a16="http://schemas.microsoft.com/office/drawing/2014/main" id="{7964C30C-7F94-C847-8918-303B6957E30C}"/>
              </a:ext>
            </a:extLst>
          </p:cNvPr>
          <p:cNvPicPr>
            <a:picLocks noChangeAspect="1"/>
          </p:cNvPicPr>
          <p:nvPr/>
        </p:nvPicPr>
        <p:blipFill>
          <a:blip r:embed="rId3"/>
          <a:srcRect l="16885" r="21448" b="5929"/>
          <a:stretch>
            <a:fillRect/>
          </a:stretch>
        </p:blipFill>
        <p:spPr>
          <a:xfrm>
            <a:off x="0" y="484925"/>
            <a:ext cx="5287423" cy="5888149"/>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Picture 2" descr="Picture 2"/>
          <p:cNvPicPr>
            <a:picLocks noChangeAspect="1"/>
          </p:cNvPicPr>
          <p:nvPr/>
        </p:nvPicPr>
        <p:blipFill>
          <a:blip r:embed="rId3"/>
          <a:srcRect l="16885" r="21448" b="5929"/>
          <a:stretch>
            <a:fillRect/>
          </a:stretch>
        </p:blipFill>
        <p:spPr>
          <a:xfrm>
            <a:off x="-6310" y="1678462"/>
            <a:ext cx="4673776" cy="5204783"/>
          </a:xfrm>
          <a:prstGeom prst="rect">
            <a:avLst/>
          </a:prstGeom>
          <a:ln w="12700">
            <a:miter lim="400000"/>
          </a:ln>
        </p:spPr>
      </p:pic>
      <p:sp>
        <p:nvSpPr>
          <p:cNvPr id="442" name="Espace réservé du contenu 2"/>
          <p:cNvSpPr txBox="1">
            <a:spLocks noGrp="1"/>
          </p:cNvSpPr>
          <p:nvPr>
            <p:ph type="body" idx="1"/>
          </p:nvPr>
        </p:nvSpPr>
        <p:spPr>
          <a:xfrm>
            <a:off x="4961585" y="1906292"/>
            <a:ext cx="7132699" cy="4749267"/>
          </a:xfrm>
          <a:prstGeom prst="rect">
            <a:avLst/>
          </a:prstGeom>
        </p:spPr>
        <p:txBody>
          <a:bodyPr/>
          <a:lstStyle/>
          <a:p>
            <a:pPr marL="235711" indent="-235711" defTabSz="585215">
              <a:lnSpc>
                <a:spcPct val="110000"/>
              </a:lnSpc>
              <a:spcBef>
                <a:spcPts val="900"/>
              </a:spcBef>
              <a:buClr>
                <a:srgbClr val="FFCD00"/>
              </a:buClr>
              <a:buSzPct val="120000"/>
              <a:buFont typeface="Symbol"/>
              <a:buChar char="·"/>
              <a:defRPr sz="2048">
                <a:latin typeface="Roboto Light"/>
                <a:ea typeface="Roboto Light"/>
                <a:cs typeface="Roboto Light"/>
                <a:sym typeface="Roboto Light"/>
              </a:defRPr>
            </a:pPr>
            <a:r>
              <a:t>Gestion circulaire de notre territoire de chasse pour qu’il y ait une régénération naturelle de la faune. </a:t>
            </a:r>
          </a:p>
          <a:p>
            <a:pPr marL="235711" indent="-235711" defTabSz="585215">
              <a:lnSpc>
                <a:spcPct val="110000"/>
              </a:lnSpc>
              <a:spcBef>
                <a:spcPts val="900"/>
              </a:spcBef>
              <a:buClr>
                <a:srgbClr val="FFCD00"/>
              </a:buClr>
              <a:buSzPct val="120000"/>
              <a:buFont typeface="Symbol"/>
              <a:buChar char="·"/>
              <a:defRPr sz="2048">
                <a:latin typeface="Roboto Light"/>
                <a:ea typeface="Roboto Light"/>
                <a:cs typeface="Roboto Light"/>
                <a:sym typeface="Roboto Light"/>
              </a:defRPr>
            </a:pPr>
            <a:r>
              <a:t>Gestion de l’espèce végétale de manière à ne pas déséquilibrer l’habitat naturel de l’animal.</a:t>
            </a:r>
          </a:p>
          <a:p>
            <a:pPr marL="235711" indent="-235711" defTabSz="585215">
              <a:lnSpc>
                <a:spcPct val="110000"/>
              </a:lnSpc>
              <a:spcBef>
                <a:spcPts val="900"/>
              </a:spcBef>
              <a:buClr>
                <a:srgbClr val="FFCD00"/>
              </a:buClr>
              <a:buSzPct val="120000"/>
              <a:buFont typeface="Symbol"/>
              <a:buChar char="·"/>
              <a:defRPr sz="2048">
                <a:latin typeface="Roboto Light"/>
                <a:ea typeface="Roboto Light"/>
                <a:cs typeface="Roboto Light"/>
                <a:sym typeface="Roboto Light"/>
              </a:defRPr>
            </a:pPr>
            <a:r>
              <a:t>Respect du cycle des saisons qui détermine chez l’animal ses périodes de reproduction, de son comportement alimentaire et de ses déplacements.</a:t>
            </a:r>
          </a:p>
          <a:p>
            <a:pPr marL="235711" indent="-235711" defTabSz="585215">
              <a:lnSpc>
                <a:spcPct val="110000"/>
              </a:lnSpc>
              <a:spcBef>
                <a:spcPts val="900"/>
              </a:spcBef>
              <a:buClr>
                <a:srgbClr val="FFCD00"/>
              </a:buClr>
              <a:buSzPct val="120000"/>
              <a:buFont typeface="Symbol"/>
              <a:buChar char="·"/>
              <a:defRPr sz="2048">
                <a:latin typeface="Roboto Light"/>
                <a:ea typeface="Roboto Light"/>
                <a:cs typeface="Roboto Light"/>
                <a:sym typeface="Roboto Light"/>
              </a:defRPr>
            </a:pPr>
            <a:r>
              <a:t>Acceptation des prédateurs et des phénomènes climatiques comme faisant partie du grand cycle naturel.</a:t>
            </a:r>
          </a:p>
          <a:p>
            <a:pPr marL="235711" indent="-235711" defTabSz="585215">
              <a:lnSpc>
                <a:spcPct val="110000"/>
              </a:lnSpc>
              <a:spcBef>
                <a:spcPts val="900"/>
              </a:spcBef>
              <a:buClr>
                <a:srgbClr val="FFCD00"/>
              </a:buClr>
              <a:buSzPct val="120000"/>
              <a:buFont typeface="Symbol"/>
              <a:buChar char="·"/>
              <a:defRPr sz="2048">
                <a:latin typeface="Roboto Light"/>
                <a:ea typeface="Roboto Light"/>
                <a:cs typeface="Roboto Light"/>
                <a:sym typeface="Roboto Light"/>
              </a:defRPr>
            </a:pPr>
            <a:r>
              <a:t>Attention particulière afin de ne pas épuiser les ressources ni de déplacer une espèce de son milieu.</a:t>
            </a:r>
          </a:p>
        </p:txBody>
      </p:sp>
      <p:sp>
        <p:nvSpPr>
          <p:cNvPr id="443" name="Titre 1"/>
          <p:cNvSpPr txBox="1"/>
          <p:nvPr/>
        </p:nvSpPr>
        <p:spPr>
          <a:xfrm>
            <a:off x="723277" y="161964"/>
            <a:ext cx="10791495" cy="1338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484631">
              <a:defRPr sz="3815" spc="38">
                <a:solidFill>
                  <a:srgbClr val="FFFFFF"/>
                </a:solidFill>
                <a:latin typeface="Volkhov-Regular"/>
                <a:ea typeface="Volkhov-Regular"/>
                <a:cs typeface="Volkhov-Regular"/>
                <a:sym typeface="Volkhov-Regular"/>
              </a:defRPr>
            </a:pPr>
            <a:r>
              <a:t>Conséquences de cette vision </a:t>
            </a:r>
            <a:br/>
            <a:r>
              <a:t>dans le rapport à l’environnement </a:t>
            </a:r>
          </a:p>
        </p:txBody>
      </p:sp>
      <p:sp>
        <p:nvSpPr>
          <p:cNvPr id="444" name="Rectangle 31"/>
          <p:cNvSpPr/>
          <p:nvPr/>
        </p:nvSpPr>
        <p:spPr>
          <a:xfrm>
            <a:off x="24218" y="1649152"/>
            <a:ext cx="12138813" cy="7485"/>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8" name="Titre 1"/>
          <p:cNvSpPr txBox="1">
            <a:spLocks noGrp="1"/>
          </p:cNvSpPr>
          <p:nvPr>
            <p:ph type="title"/>
          </p:nvPr>
        </p:nvSpPr>
        <p:spPr>
          <a:xfrm>
            <a:off x="6572991" y="211918"/>
            <a:ext cx="5689683" cy="2373757"/>
          </a:xfrm>
          <a:prstGeom prst="rect">
            <a:avLst/>
          </a:prstGeom>
        </p:spPr>
        <p:txBody>
          <a:bodyPr anchor="t">
            <a:noAutofit/>
          </a:bodyPr>
          <a:lstStyle>
            <a:lvl1pPr>
              <a:defRPr sz="3300" spc="33"/>
            </a:lvl1pPr>
          </a:lstStyle>
          <a:p>
            <a:r>
              <a:t>Au Québec, on compte onze nations autochtones.</a:t>
            </a:r>
          </a:p>
        </p:txBody>
      </p:sp>
      <p:sp>
        <p:nvSpPr>
          <p:cNvPr id="139" name="Sous-titre 2"/>
          <p:cNvSpPr txBox="1">
            <a:spLocks noGrp="1"/>
          </p:cNvSpPr>
          <p:nvPr>
            <p:ph type="body" sz="quarter" idx="1"/>
          </p:nvPr>
        </p:nvSpPr>
        <p:spPr>
          <a:xfrm>
            <a:off x="6636691" y="1795807"/>
            <a:ext cx="5009818" cy="4669062"/>
          </a:xfrm>
          <a:prstGeom prst="rect">
            <a:avLst/>
          </a:prstGeom>
        </p:spPr>
        <p:txBody>
          <a:bodyPr/>
          <a:lstStyle/>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Inuits au nord du Québec.</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Innu (Montagnais)</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Eeyou et Eenou (Cris)</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Naskapis</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Wolastoqiyik (Malécites)</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Mi’gmaq,</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Wobanakiak (Abénakis)</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Atikamekw Nehirowisiwok</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Anichinabés </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Wendats (Hurons) </a:t>
            </a:r>
          </a:p>
          <a:p>
            <a:pPr marL="391159" indent="-391159" algn="l" defTabSz="804672">
              <a:lnSpc>
                <a:spcPct val="140000"/>
              </a:lnSpc>
              <a:spcBef>
                <a:spcPts val="0"/>
              </a:spcBef>
              <a:buClr>
                <a:srgbClr val="FFCD00"/>
              </a:buClr>
              <a:buSzPct val="100000"/>
              <a:buAutoNum type="arabicPeriod"/>
              <a:defRPr sz="1848">
                <a:solidFill>
                  <a:srgbClr val="FFFFFF"/>
                </a:solidFill>
                <a:latin typeface="Roboto Light"/>
                <a:ea typeface="Roboto Light"/>
                <a:cs typeface="Roboto Light"/>
                <a:sym typeface="Roboto Light"/>
              </a:defRPr>
            </a:pPr>
            <a:r>
              <a:t>les Kanien’kehá:ka (Mohawks). </a:t>
            </a:r>
          </a:p>
        </p:txBody>
      </p:sp>
      <p:pic>
        <p:nvPicPr>
          <p:cNvPr id="140" name="Image 4" descr="Image 4"/>
          <p:cNvPicPr>
            <a:picLocks noChangeAspect="1"/>
          </p:cNvPicPr>
          <p:nvPr/>
        </p:nvPicPr>
        <p:blipFill>
          <a:blip r:embed="rId3"/>
          <a:stretch>
            <a:fillRect/>
          </a:stretch>
        </p:blipFill>
        <p:spPr>
          <a:xfrm>
            <a:off x="1" y="-203"/>
            <a:ext cx="6155432" cy="6858412"/>
          </a:xfrm>
          <a:prstGeom prst="rect">
            <a:avLst/>
          </a:prstGeom>
          <a:ln w="12700">
            <a:miter lim="400000"/>
          </a:ln>
          <a:effectLst>
            <a:outerShdw blurRad="381000" dist="152400" rotWithShape="0">
              <a:srgbClr val="000000">
                <a:alpha val="10000"/>
              </a:srgbClr>
            </a:outerShdw>
          </a:effectLst>
        </p:spPr>
      </p:pic>
      <p:sp>
        <p:nvSpPr>
          <p:cNvPr id="141" name="Rectangle 31"/>
          <p:cNvSpPr/>
          <p:nvPr/>
        </p:nvSpPr>
        <p:spPr>
          <a:xfrm>
            <a:off x="6670900" y="1572535"/>
            <a:ext cx="5256604" cy="4186"/>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549" name="Picture 2" descr="Picture 2"/>
          <p:cNvPicPr>
            <a:picLocks noChangeAspect="1"/>
          </p:cNvPicPr>
          <p:nvPr/>
        </p:nvPicPr>
        <p:blipFill>
          <a:blip r:embed="rId3">
            <a:alphaModFix amt="50000"/>
          </a:blip>
          <a:srcRect l="3701" t="16848" b="2000"/>
          <a:stretch>
            <a:fillRect/>
          </a:stretch>
        </p:blipFill>
        <p:spPr>
          <a:xfrm>
            <a:off x="-17555" y="0"/>
            <a:ext cx="12191980" cy="6858001"/>
          </a:xfrm>
          <a:prstGeom prst="rect">
            <a:avLst/>
          </a:prstGeom>
          <a:ln w="12700">
            <a:miter lim="400000"/>
          </a:ln>
        </p:spPr>
      </p:pic>
      <p:sp>
        <p:nvSpPr>
          <p:cNvPr id="550" name="Straight Connector 17"/>
          <p:cNvSpPr/>
          <p:nvPr/>
        </p:nvSpPr>
        <p:spPr>
          <a:xfrm flipH="1">
            <a:off x="4669624" y="576444"/>
            <a:ext cx="1" cy="5705112"/>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7" name="Titre 1">
            <a:extLst>
              <a:ext uri="{FF2B5EF4-FFF2-40B4-BE49-F238E27FC236}">
                <a16:creationId xmlns:a16="http://schemas.microsoft.com/office/drawing/2014/main" id="{E33DE7D8-BE22-604F-ABAB-B1F349CFC787}"/>
              </a:ext>
            </a:extLst>
          </p:cNvPr>
          <p:cNvSpPr txBox="1"/>
          <p:nvPr/>
        </p:nvSpPr>
        <p:spPr>
          <a:xfrm>
            <a:off x="346712" y="1706871"/>
            <a:ext cx="3976201" cy="279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493776">
              <a:defRPr sz="3888" spc="38">
                <a:solidFill>
                  <a:srgbClr val="FFFFFF"/>
                </a:solidFill>
                <a:latin typeface="Volkhov-Regular"/>
                <a:ea typeface="Volkhov-Regular"/>
                <a:cs typeface="Volkhov-Regular"/>
                <a:sym typeface="Volkhov-Regular"/>
              </a:defRPr>
            </a:lvl1pPr>
          </a:lstStyle>
          <a:p>
            <a:r>
              <a:rPr dirty="0" err="1"/>
              <a:t>Leçons</a:t>
            </a:r>
            <a:r>
              <a:rPr dirty="0"/>
              <a:t> </a:t>
            </a:r>
            <a:r>
              <a:rPr dirty="0" err="1"/>
              <a:t>morales</a:t>
            </a:r>
            <a:r>
              <a:rPr dirty="0"/>
              <a:t> et </a:t>
            </a:r>
            <a:r>
              <a:rPr dirty="0" err="1"/>
              <a:t>existentielles</a:t>
            </a:r>
            <a:r>
              <a:rPr dirty="0"/>
              <a:t> de </a:t>
            </a:r>
            <a:r>
              <a:rPr dirty="0" err="1"/>
              <a:t>cette</a:t>
            </a:r>
            <a:r>
              <a:rPr dirty="0"/>
              <a:t> vision du monde</a:t>
            </a:r>
          </a:p>
        </p:txBody>
      </p:sp>
      <p:sp>
        <p:nvSpPr>
          <p:cNvPr id="8" name="Sous-titre 2">
            <a:extLst>
              <a:ext uri="{FF2B5EF4-FFF2-40B4-BE49-F238E27FC236}">
                <a16:creationId xmlns:a16="http://schemas.microsoft.com/office/drawing/2014/main" id="{6F3B743E-1E79-B744-ADC8-CEF1C493FB72}"/>
              </a:ext>
            </a:extLst>
          </p:cNvPr>
          <p:cNvSpPr txBox="1"/>
          <p:nvPr/>
        </p:nvSpPr>
        <p:spPr>
          <a:xfrm>
            <a:off x="4925683" y="389582"/>
            <a:ext cx="6952446" cy="6247606"/>
          </a:xfrm>
          <a:prstGeom prst="rect">
            <a:avLst/>
          </a:prstGeom>
          <a:ln w="12700">
            <a:miter lim="400000"/>
          </a:ln>
          <a:effectLst>
            <a:outerShdw blurRad="3937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27660" indent="-327660" defTabSz="786384">
              <a:lnSpc>
                <a:spcPct val="120000"/>
              </a:lnSpc>
              <a:spcBef>
                <a:spcPts val="1700"/>
              </a:spcBef>
              <a:buClr>
                <a:srgbClr val="FFCD00"/>
              </a:buClr>
              <a:buSzPct val="120000"/>
              <a:buFont typeface="Symbol"/>
              <a:buChar char="·"/>
              <a:defRPr sz="2408">
                <a:solidFill>
                  <a:srgbClr val="FFFFFF"/>
                </a:solidFill>
                <a:effectLst>
                  <a:outerShdw blurRad="21844" dir="7500000" rotWithShape="0">
                    <a:srgbClr val="000000"/>
                  </a:outerShdw>
                </a:effectLst>
                <a:latin typeface="Roboto Light"/>
                <a:ea typeface="Roboto Light"/>
                <a:cs typeface="Roboto Light"/>
                <a:sym typeface="Roboto Light"/>
              </a:defRPr>
            </a:pPr>
            <a:r>
              <a:rPr dirty="0">
                <a:latin typeface="Roboto Medium"/>
                <a:ea typeface="Roboto Medium"/>
                <a:cs typeface="Roboto Medium"/>
                <a:sym typeface="Roboto Medium"/>
              </a:rPr>
              <a:t>Importance de la </a:t>
            </a:r>
            <a:r>
              <a:rPr dirty="0" err="1">
                <a:latin typeface="Roboto Medium"/>
                <a:ea typeface="Roboto Medium"/>
                <a:cs typeface="Roboto Medium"/>
                <a:sym typeface="Roboto Medium"/>
              </a:rPr>
              <a:t>liberté</a:t>
            </a:r>
            <a:r>
              <a:rPr dirty="0">
                <a:latin typeface="Roboto Medium"/>
                <a:ea typeface="Roboto Medium"/>
                <a:cs typeface="Roboto Medium"/>
                <a:sym typeface="Roboto Medium"/>
              </a:rPr>
              <a:t> :</a:t>
            </a:r>
            <a:r>
              <a:rPr dirty="0"/>
              <a:t> « </a:t>
            </a:r>
            <a:r>
              <a:rPr dirty="0" err="1"/>
              <a:t>Enfin</a:t>
            </a:r>
            <a:r>
              <a:rPr dirty="0"/>
              <a:t>, </a:t>
            </a:r>
            <a:r>
              <a:rPr dirty="0" err="1"/>
              <a:t>l’essentiel</a:t>
            </a:r>
            <a:r>
              <a:rPr dirty="0"/>
              <a:t> </a:t>
            </a:r>
            <a:r>
              <a:rPr dirty="0" err="1"/>
              <a:t>est</a:t>
            </a:r>
            <a:r>
              <a:rPr dirty="0"/>
              <a:t> de </a:t>
            </a:r>
            <a:r>
              <a:rPr dirty="0" err="1"/>
              <a:t>laisser</a:t>
            </a:r>
            <a:r>
              <a:rPr dirty="0"/>
              <a:t> </a:t>
            </a:r>
            <a:r>
              <a:rPr dirty="0" err="1"/>
              <a:t>à</a:t>
            </a:r>
            <a:r>
              <a:rPr dirty="0"/>
              <a:t> </a:t>
            </a:r>
            <a:r>
              <a:rPr dirty="0" err="1"/>
              <a:t>chaque</a:t>
            </a:r>
            <a:r>
              <a:rPr dirty="0"/>
              <a:t> </a:t>
            </a:r>
            <a:r>
              <a:rPr dirty="0" err="1"/>
              <a:t>être</a:t>
            </a:r>
            <a:r>
              <a:rPr dirty="0"/>
              <a:t> vivant </a:t>
            </a:r>
            <a:r>
              <a:rPr dirty="0" err="1"/>
              <a:t>sa</a:t>
            </a:r>
            <a:r>
              <a:rPr dirty="0"/>
              <a:t> </a:t>
            </a:r>
            <a:r>
              <a:rPr dirty="0" err="1"/>
              <a:t>liberté</a:t>
            </a:r>
            <a:r>
              <a:rPr dirty="0"/>
              <a:t> que nous </a:t>
            </a:r>
            <a:r>
              <a:rPr dirty="0" err="1"/>
              <a:t>considérons</a:t>
            </a:r>
            <a:r>
              <a:rPr dirty="0"/>
              <a:t> </a:t>
            </a:r>
            <a:r>
              <a:rPr dirty="0" err="1"/>
              <a:t>comme</a:t>
            </a:r>
            <a:r>
              <a:rPr dirty="0"/>
              <a:t> un droit </a:t>
            </a:r>
            <a:r>
              <a:rPr dirty="0" err="1"/>
              <a:t>fondamental</a:t>
            </a:r>
            <a:r>
              <a:rPr dirty="0"/>
              <a:t>. »</a:t>
            </a:r>
          </a:p>
          <a:p>
            <a:pPr marL="327660" indent="-327660" defTabSz="786384">
              <a:lnSpc>
                <a:spcPct val="120000"/>
              </a:lnSpc>
              <a:spcBef>
                <a:spcPts val="1700"/>
              </a:spcBef>
              <a:buClr>
                <a:srgbClr val="FFCD00"/>
              </a:buClr>
              <a:buSzPct val="120000"/>
              <a:buFont typeface="Symbol"/>
              <a:buChar char="·"/>
              <a:defRPr sz="2408">
                <a:solidFill>
                  <a:srgbClr val="FFFFFF"/>
                </a:solidFill>
                <a:effectLst>
                  <a:outerShdw blurRad="21844" dir="7500000" rotWithShape="0">
                    <a:srgbClr val="000000"/>
                  </a:outerShdw>
                </a:effectLst>
                <a:latin typeface="Roboto Light"/>
                <a:ea typeface="Roboto Light"/>
                <a:cs typeface="Roboto Light"/>
                <a:sym typeface="Roboto Light"/>
              </a:defRPr>
            </a:pPr>
            <a:r>
              <a:rPr dirty="0">
                <a:latin typeface="Roboto Medium"/>
                <a:ea typeface="Roboto Medium"/>
                <a:cs typeface="Roboto Medium"/>
                <a:sym typeface="Roboto Medium"/>
              </a:rPr>
              <a:t>Importance de </a:t>
            </a:r>
            <a:r>
              <a:rPr dirty="0" err="1">
                <a:latin typeface="Roboto Medium"/>
                <a:ea typeface="Roboto Medium"/>
                <a:cs typeface="Roboto Medium"/>
                <a:sym typeface="Roboto Medium"/>
              </a:rPr>
              <a:t>l’équilibre</a:t>
            </a:r>
            <a:r>
              <a:rPr dirty="0">
                <a:latin typeface="Roboto Medium"/>
                <a:ea typeface="Roboto Medium"/>
                <a:cs typeface="Roboto Medium"/>
                <a:sym typeface="Roboto Medium"/>
              </a:rPr>
              <a:t> : </a:t>
            </a:r>
            <a:r>
              <a:rPr dirty="0"/>
              <a:t>« […] </a:t>
            </a:r>
            <a:r>
              <a:rPr dirty="0" err="1"/>
              <a:t>cet</a:t>
            </a:r>
            <a:r>
              <a:rPr dirty="0"/>
              <a:t> </a:t>
            </a:r>
            <a:r>
              <a:rPr dirty="0" err="1"/>
              <a:t>équilibre</a:t>
            </a:r>
            <a:r>
              <a:rPr dirty="0"/>
              <a:t> doit </a:t>
            </a:r>
            <a:r>
              <a:rPr dirty="0" err="1"/>
              <a:t>être</a:t>
            </a:r>
            <a:r>
              <a:rPr dirty="0"/>
              <a:t> appliqué au </a:t>
            </a:r>
            <a:r>
              <a:rPr dirty="0" err="1"/>
              <a:t>quotidien</a:t>
            </a:r>
            <a:r>
              <a:rPr dirty="0"/>
              <a:t>. </a:t>
            </a:r>
            <a:r>
              <a:rPr dirty="0" err="1"/>
              <a:t>Quand</a:t>
            </a:r>
            <a:r>
              <a:rPr dirty="0"/>
              <a:t> nous </a:t>
            </a:r>
            <a:r>
              <a:rPr dirty="0" err="1"/>
              <a:t>allons</a:t>
            </a:r>
            <a:r>
              <a:rPr dirty="0"/>
              <a:t> </a:t>
            </a:r>
            <a:r>
              <a:rPr dirty="0" err="1"/>
              <a:t>retourner</a:t>
            </a:r>
            <a:r>
              <a:rPr dirty="0"/>
              <a:t> </a:t>
            </a:r>
            <a:r>
              <a:rPr dirty="0" err="1"/>
              <a:t>à</a:t>
            </a:r>
            <a:r>
              <a:rPr dirty="0"/>
              <a:t> </a:t>
            </a:r>
            <a:r>
              <a:rPr dirty="0" err="1"/>
              <a:t>notre</a:t>
            </a:r>
            <a:r>
              <a:rPr dirty="0"/>
              <a:t> </a:t>
            </a:r>
            <a:r>
              <a:rPr dirty="0" err="1"/>
              <a:t>origine</a:t>
            </a:r>
            <a:r>
              <a:rPr dirty="0"/>
              <a:t> qui </a:t>
            </a:r>
            <a:r>
              <a:rPr dirty="0" err="1"/>
              <a:t>est</a:t>
            </a:r>
            <a:r>
              <a:rPr dirty="0"/>
              <a:t> </a:t>
            </a:r>
            <a:r>
              <a:rPr dirty="0" err="1"/>
              <a:t>l’univers</a:t>
            </a:r>
            <a:r>
              <a:rPr dirty="0"/>
              <a:t>, il sera important de se </a:t>
            </a:r>
            <a:r>
              <a:rPr dirty="0" err="1"/>
              <a:t>retrouver</a:t>
            </a:r>
            <a:r>
              <a:rPr dirty="0"/>
              <a:t> </a:t>
            </a:r>
            <a:r>
              <a:rPr dirty="0" err="1"/>
              <a:t>en</a:t>
            </a:r>
            <a:r>
              <a:rPr dirty="0"/>
              <a:t> </a:t>
            </a:r>
            <a:r>
              <a:rPr dirty="0" err="1"/>
              <a:t>équilibre</a:t>
            </a:r>
            <a:r>
              <a:rPr dirty="0"/>
              <a:t>. </a:t>
            </a:r>
            <a:br>
              <a:rPr dirty="0"/>
            </a:br>
            <a:r>
              <a:rPr dirty="0" err="1"/>
              <a:t>Ces</a:t>
            </a:r>
            <a:r>
              <a:rPr dirty="0"/>
              <a:t> </a:t>
            </a:r>
            <a:r>
              <a:rPr dirty="0" err="1"/>
              <a:t>équilibres</a:t>
            </a:r>
            <a:r>
              <a:rPr dirty="0"/>
              <a:t> au </a:t>
            </a:r>
            <a:r>
              <a:rPr dirty="0" err="1"/>
              <a:t>niveau</a:t>
            </a:r>
            <a:r>
              <a:rPr dirty="0"/>
              <a:t> de la conscience de </a:t>
            </a:r>
            <a:r>
              <a:rPr dirty="0" err="1"/>
              <a:t>l’univers</a:t>
            </a:r>
            <a:r>
              <a:rPr dirty="0"/>
              <a:t> et de la conscience de </a:t>
            </a:r>
            <a:r>
              <a:rPr dirty="0" err="1"/>
              <a:t>l’Iriniw</a:t>
            </a:r>
            <a:r>
              <a:rPr dirty="0"/>
              <a:t> [</a:t>
            </a:r>
            <a:r>
              <a:rPr dirty="0" err="1"/>
              <a:t>l’humain</a:t>
            </a:r>
            <a:r>
              <a:rPr dirty="0"/>
              <a:t>] </a:t>
            </a:r>
            <a:r>
              <a:rPr dirty="0" err="1"/>
              <a:t>vont</a:t>
            </a:r>
            <a:r>
              <a:rPr dirty="0"/>
              <a:t> </a:t>
            </a:r>
            <a:r>
              <a:rPr dirty="0" err="1"/>
              <a:t>s’unir</a:t>
            </a:r>
            <a:r>
              <a:rPr dirty="0"/>
              <a:t>, et </a:t>
            </a:r>
            <a:r>
              <a:rPr dirty="0" err="1"/>
              <a:t>c’est</a:t>
            </a:r>
            <a:r>
              <a:rPr dirty="0"/>
              <a:t> </a:t>
            </a:r>
            <a:r>
              <a:rPr dirty="0" err="1"/>
              <a:t>ce</a:t>
            </a:r>
            <a:r>
              <a:rPr dirty="0"/>
              <a:t> qui </a:t>
            </a:r>
            <a:r>
              <a:rPr dirty="0" err="1"/>
              <a:t>est</a:t>
            </a:r>
            <a:r>
              <a:rPr dirty="0"/>
              <a:t> </a:t>
            </a:r>
            <a:r>
              <a:rPr dirty="0" err="1"/>
              <a:t>appelé</a:t>
            </a:r>
            <a:r>
              <a:rPr dirty="0"/>
              <a:t> dans la langue </a:t>
            </a:r>
            <a:r>
              <a:rPr dirty="0" err="1"/>
              <a:t>française</a:t>
            </a:r>
            <a:r>
              <a:rPr dirty="0"/>
              <a:t> "</a:t>
            </a:r>
            <a:r>
              <a:rPr dirty="0" err="1"/>
              <a:t>s’unir</a:t>
            </a:r>
            <a:r>
              <a:rPr dirty="0"/>
              <a:t> </a:t>
            </a:r>
            <a:r>
              <a:rPr dirty="0" err="1"/>
              <a:t>à</a:t>
            </a:r>
            <a:r>
              <a:rPr dirty="0"/>
              <a:t> Dieu".»</a:t>
            </a:r>
          </a:p>
        </p:txBody>
      </p:sp>
    </p:spTree>
    <p:extLst>
      <p:ext uri="{BB962C8B-B14F-4D97-AF65-F5344CB8AC3E}">
        <p14:creationId xmlns:p14="http://schemas.microsoft.com/office/powerpoint/2010/main" val="421110924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457" name="Picture 2" descr="Picture 2"/>
          <p:cNvPicPr>
            <a:picLocks noChangeAspect="1"/>
          </p:cNvPicPr>
          <p:nvPr/>
        </p:nvPicPr>
        <p:blipFill>
          <a:blip r:embed="rId3"/>
          <a:srcRect l="20472" t="10336" r="41991" b="47966"/>
          <a:stretch>
            <a:fillRect/>
          </a:stretch>
        </p:blipFill>
        <p:spPr>
          <a:xfrm>
            <a:off x="-18136" y="1"/>
            <a:ext cx="4630143" cy="6857998"/>
          </a:xfrm>
          <a:prstGeom prst="rect">
            <a:avLst/>
          </a:prstGeom>
          <a:ln w="12700">
            <a:miter lim="400000"/>
          </a:ln>
        </p:spPr>
      </p:pic>
      <p:sp>
        <p:nvSpPr>
          <p:cNvPr id="458" name="Sous-titre 2"/>
          <p:cNvSpPr txBox="1"/>
          <p:nvPr/>
        </p:nvSpPr>
        <p:spPr>
          <a:xfrm>
            <a:off x="4925683" y="220812"/>
            <a:ext cx="6952446" cy="6416376"/>
          </a:xfrm>
          <a:prstGeom prst="rect">
            <a:avLst/>
          </a:prstGeom>
          <a:ln w="12700">
            <a:miter lim="400000"/>
          </a:ln>
          <a:effectLst>
            <a:outerShdw blurRad="3937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74320" indent="-274320" defTabSz="658368">
              <a:lnSpc>
                <a:spcPct val="120000"/>
              </a:lnSpc>
              <a:spcBef>
                <a:spcPts val="1400"/>
              </a:spcBef>
              <a:buClr>
                <a:srgbClr val="FFCD00"/>
              </a:buClr>
              <a:buSzPct val="120000"/>
              <a:buFont typeface="Symbol"/>
              <a:buChar char="·"/>
              <a:defRPr sz="2016">
                <a:solidFill>
                  <a:srgbClr val="FFFFFF"/>
                </a:solidFill>
                <a:latin typeface="Roboto Light"/>
                <a:ea typeface="Roboto Light"/>
                <a:cs typeface="Roboto Light"/>
                <a:sym typeface="Roboto Light"/>
              </a:defRPr>
            </a:pPr>
            <a:r>
              <a:rPr dirty="0">
                <a:latin typeface="Roboto Medium"/>
                <a:ea typeface="Roboto Medium"/>
                <a:cs typeface="Roboto Medium"/>
                <a:sym typeface="Roboto Medium"/>
              </a:rPr>
              <a:t>Importance du respect de la vie. </a:t>
            </a:r>
            <a:r>
              <a:rPr dirty="0"/>
              <a:t>Dans </a:t>
            </a:r>
            <a:r>
              <a:rPr i="1" dirty="0" err="1">
                <a:latin typeface="+mn-lt"/>
                <a:ea typeface="+mn-ea"/>
                <a:cs typeface="+mn-cs"/>
                <a:sym typeface="Roboto"/>
              </a:rPr>
              <a:t>Manifeste</a:t>
            </a:r>
            <a:r>
              <a:rPr i="1" dirty="0">
                <a:latin typeface="+mn-lt"/>
                <a:ea typeface="+mn-ea"/>
                <a:cs typeface="+mn-cs"/>
                <a:sym typeface="Roboto"/>
              </a:rPr>
              <a:t> des Premiers </a:t>
            </a:r>
            <a:r>
              <a:rPr i="1" dirty="0" err="1">
                <a:latin typeface="+mn-lt"/>
                <a:ea typeface="+mn-ea"/>
                <a:cs typeface="+mn-cs"/>
                <a:sym typeface="Roboto"/>
              </a:rPr>
              <a:t>Peuples</a:t>
            </a:r>
            <a:r>
              <a:rPr dirty="0"/>
              <a:t>, il </a:t>
            </a:r>
            <a:r>
              <a:rPr dirty="0" err="1"/>
              <a:t>est</a:t>
            </a:r>
            <a:r>
              <a:rPr dirty="0"/>
              <a:t> </a:t>
            </a:r>
            <a:r>
              <a:rPr dirty="0" err="1"/>
              <a:t>écrit</a:t>
            </a:r>
            <a:r>
              <a:rPr dirty="0"/>
              <a:t> que</a:t>
            </a:r>
            <a:r>
              <a:rPr lang="fr-CA" dirty="0"/>
              <a:t> :</a:t>
            </a:r>
          </a:p>
          <a:p>
            <a:pPr marL="274320" indent="-274320" defTabSz="658368">
              <a:lnSpc>
                <a:spcPct val="120000"/>
              </a:lnSpc>
              <a:spcBef>
                <a:spcPts val="1400"/>
              </a:spcBef>
              <a:buClr>
                <a:srgbClr val="FFCD00"/>
              </a:buClr>
              <a:buSzPct val="120000"/>
              <a:buFont typeface="Symbol"/>
              <a:buChar char="·"/>
              <a:defRPr sz="2016">
                <a:solidFill>
                  <a:srgbClr val="FFFFFF"/>
                </a:solidFill>
                <a:latin typeface="Roboto Light"/>
                <a:ea typeface="Roboto Light"/>
                <a:cs typeface="Roboto Light"/>
                <a:sym typeface="Roboto Light"/>
              </a:defRPr>
            </a:pPr>
            <a:r>
              <a:rPr dirty="0">
                <a:solidFill>
                  <a:srgbClr val="FFFFFF"/>
                </a:solidFill>
              </a:rPr>
              <a:t>« Le respect de la vie </a:t>
            </a:r>
            <a:r>
              <a:rPr dirty="0" err="1">
                <a:solidFill>
                  <a:srgbClr val="FFFFFF"/>
                </a:solidFill>
              </a:rPr>
              <a:t>implique</a:t>
            </a:r>
            <a:r>
              <a:rPr dirty="0">
                <a:solidFill>
                  <a:srgbClr val="FFFFFF"/>
                </a:solidFill>
              </a:rPr>
              <a:t> </a:t>
            </a:r>
            <a:r>
              <a:rPr dirty="0" err="1">
                <a:solidFill>
                  <a:srgbClr val="FFFFFF"/>
                </a:solidFill>
              </a:rPr>
              <a:t>également</a:t>
            </a:r>
            <a:r>
              <a:rPr dirty="0">
                <a:solidFill>
                  <a:srgbClr val="FFFFFF"/>
                </a:solidFill>
              </a:rPr>
              <a:t> de ne pas faire </a:t>
            </a:r>
            <a:r>
              <a:rPr dirty="0" err="1">
                <a:solidFill>
                  <a:srgbClr val="FFFFFF"/>
                </a:solidFill>
              </a:rPr>
              <a:t>souffrir</a:t>
            </a:r>
            <a:r>
              <a:rPr dirty="0">
                <a:solidFill>
                  <a:srgbClr val="FFFFFF"/>
                </a:solidFill>
              </a:rPr>
              <a:t> </a:t>
            </a:r>
            <a:r>
              <a:rPr dirty="0" err="1">
                <a:solidFill>
                  <a:srgbClr val="FFFFFF"/>
                </a:solidFill>
              </a:rPr>
              <a:t>ce</a:t>
            </a:r>
            <a:r>
              <a:rPr dirty="0">
                <a:solidFill>
                  <a:srgbClr val="FFFFFF"/>
                </a:solidFill>
              </a:rPr>
              <a:t> qui </a:t>
            </a:r>
            <a:r>
              <a:rPr dirty="0" err="1">
                <a:solidFill>
                  <a:srgbClr val="FFFFFF"/>
                </a:solidFill>
              </a:rPr>
              <a:t>est</a:t>
            </a:r>
            <a:r>
              <a:rPr dirty="0">
                <a:solidFill>
                  <a:srgbClr val="FFFFFF"/>
                </a:solidFill>
              </a:rPr>
              <a:t> vivant et de </a:t>
            </a:r>
            <a:r>
              <a:rPr dirty="0" err="1">
                <a:solidFill>
                  <a:srgbClr val="FFFFFF"/>
                </a:solidFill>
              </a:rPr>
              <a:t>traiter</a:t>
            </a:r>
            <a:r>
              <a:rPr dirty="0">
                <a:solidFill>
                  <a:srgbClr val="FFFFFF"/>
                </a:solidFill>
              </a:rPr>
              <a:t> avec </a:t>
            </a:r>
            <a:r>
              <a:rPr dirty="0" err="1">
                <a:solidFill>
                  <a:srgbClr val="FFFFFF"/>
                </a:solidFill>
              </a:rPr>
              <a:t>dignité</a:t>
            </a:r>
            <a:r>
              <a:rPr dirty="0">
                <a:solidFill>
                  <a:srgbClr val="FFFFFF"/>
                </a:solidFill>
              </a:rPr>
              <a:t> et </a:t>
            </a:r>
            <a:r>
              <a:rPr dirty="0" err="1">
                <a:solidFill>
                  <a:srgbClr val="FFFFFF"/>
                </a:solidFill>
              </a:rPr>
              <a:t>bonté</a:t>
            </a:r>
            <a:r>
              <a:rPr dirty="0">
                <a:solidFill>
                  <a:srgbClr val="FFFFFF"/>
                </a:solidFill>
              </a:rPr>
              <a:t> </a:t>
            </a:r>
            <a:r>
              <a:rPr dirty="0" err="1">
                <a:solidFill>
                  <a:srgbClr val="FFFFFF"/>
                </a:solidFill>
              </a:rPr>
              <a:t>jusqu’aux</a:t>
            </a:r>
            <a:r>
              <a:rPr dirty="0">
                <a:solidFill>
                  <a:srgbClr val="FFFFFF"/>
                </a:solidFill>
              </a:rPr>
              <a:t> plus </a:t>
            </a:r>
            <a:r>
              <a:rPr dirty="0" err="1">
                <a:solidFill>
                  <a:srgbClr val="FFFFFF"/>
                </a:solidFill>
              </a:rPr>
              <a:t>fragiles</a:t>
            </a:r>
            <a:r>
              <a:rPr dirty="0">
                <a:solidFill>
                  <a:srgbClr val="FFFFFF"/>
                </a:solidFill>
              </a:rPr>
              <a:t> </a:t>
            </a:r>
            <a:r>
              <a:rPr dirty="0" err="1">
                <a:solidFill>
                  <a:srgbClr val="FFFFFF"/>
                </a:solidFill>
              </a:rPr>
              <a:t>formes</a:t>
            </a:r>
            <a:r>
              <a:rPr dirty="0">
                <a:solidFill>
                  <a:srgbClr val="FFFFFF"/>
                </a:solidFill>
              </a:rPr>
              <a:t> de vie. Dans le respect de la </a:t>
            </a:r>
            <a:r>
              <a:rPr dirty="0" err="1">
                <a:solidFill>
                  <a:srgbClr val="FFFFFF"/>
                </a:solidFill>
              </a:rPr>
              <a:t>terre</a:t>
            </a:r>
            <a:r>
              <a:rPr dirty="0">
                <a:solidFill>
                  <a:srgbClr val="FFFFFF"/>
                </a:solidFill>
              </a:rPr>
              <a:t> nous </a:t>
            </a:r>
            <a:r>
              <a:rPr dirty="0" err="1">
                <a:solidFill>
                  <a:srgbClr val="FFFFFF"/>
                </a:solidFill>
              </a:rPr>
              <a:t>partageons</a:t>
            </a:r>
            <a:r>
              <a:rPr dirty="0">
                <a:solidFill>
                  <a:srgbClr val="FFFFFF"/>
                </a:solidFill>
              </a:rPr>
              <a:t> </a:t>
            </a:r>
            <a:r>
              <a:rPr dirty="0" err="1">
                <a:solidFill>
                  <a:srgbClr val="FFFFFF"/>
                </a:solidFill>
              </a:rPr>
              <a:t>ce</a:t>
            </a:r>
            <a:r>
              <a:rPr dirty="0">
                <a:solidFill>
                  <a:srgbClr val="FFFFFF"/>
                </a:solidFill>
              </a:rPr>
              <a:t> qui nous </a:t>
            </a:r>
            <a:r>
              <a:rPr dirty="0" err="1">
                <a:solidFill>
                  <a:srgbClr val="FFFFFF"/>
                </a:solidFill>
              </a:rPr>
              <a:t>est</a:t>
            </a:r>
            <a:r>
              <a:rPr dirty="0">
                <a:solidFill>
                  <a:srgbClr val="FFFFFF"/>
                </a:solidFill>
              </a:rPr>
              <a:t> </a:t>
            </a:r>
            <a:r>
              <a:rPr dirty="0" err="1">
                <a:solidFill>
                  <a:srgbClr val="FFFFFF"/>
                </a:solidFill>
              </a:rPr>
              <a:t>offert</a:t>
            </a:r>
            <a:r>
              <a:rPr dirty="0">
                <a:solidFill>
                  <a:srgbClr val="FFFFFF"/>
                </a:solidFill>
              </a:rPr>
              <a:t>, nous </a:t>
            </a:r>
            <a:r>
              <a:rPr dirty="0" err="1">
                <a:solidFill>
                  <a:srgbClr val="FFFFFF"/>
                </a:solidFill>
              </a:rPr>
              <a:t>rendons</a:t>
            </a:r>
            <a:r>
              <a:rPr dirty="0">
                <a:solidFill>
                  <a:srgbClr val="FFFFFF"/>
                </a:solidFill>
              </a:rPr>
              <a:t> </a:t>
            </a:r>
            <a:r>
              <a:rPr dirty="0" err="1">
                <a:solidFill>
                  <a:srgbClr val="FFFFFF"/>
                </a:solidFill>
              </a:rPr>
              <a:t>généreusement</a:t>
            </a:r>
            <a:r>
              <a:rPr dirty="0">
                <a:solidFill>
                  <a:srgbClr val="FFFFFF"/>
                </a:solidFill>
              </a:rPr>
              <a:t> </a:t>
            </a:r>
            <a:r>
              <a:rPr dirty="0" err="1">
                <a:solidFill>
                  <a:srgbClr val="FFFFFF"/>
                </a:solidFill>
              </a:rPr>
              <a:t>ce</a:t>
            </a:r>
            <a:r>
              <a:rPr dirty="0">
                <a:solidFill>
                  <a:srgbClr val="FFFFFF"/>
                </a:solidFill>
              </a:rPr>
              <a:t> qui nous </a:t>
            </a:r>
            <a:r>
              <a:rPr dirty="0" err="1">
                <a:solidFill>
                  <a:srgbClr val="FFFFFF"/>
                </a:solidFill>
              </a:rPr>
              <a:t>est</a:t>
            </a:r>
            <a:r>
              <a:rPr dirty="0">
                <a:solidFill>
                  <a:srgbClr val="FFFFFF"/>
                </a:solidFill>
              </a:rPr>
              <a:t> </a:t>
            </a:r>
            <a:r>
              <a:rPr dirty="0" err="1">
                <a:solidFill>
                  <a:srgbClr val="FFFFFF"/>
                </a:solidFill>
              </a:rPr>
              <a:t>donné</a:t>
            </a:r>
            <a:r>
              <a:rPr dirty="0">
                <a:solidFill>
                  <a:srgbClr val="FFFFFF"/>
                </a:solidFill>
              </a:rPr>
              <a:t>. Nos </a:t>
            </a:r>
            <a:r>
              <a:rPr dirty="0" err="1">
                <a:solidFill>
                  <a:srgbClr val="FFFFFF"/>
                </a:solidFill>
              </a:rPr>
              <a:t>excès</a:t>
            </a:r>
            <a:r>
              <a:rPr dirty="0">
                <a:solidFill>
                  <a:srgbClr val="FFFFFF"/>
                </a:solidFill>
              </a:rPr>
              <a:t> </a:t>
            </a:r>
            <a:r>
              <a:rPr dirty="0" err="1">
                <a:solidFill>
                  <a:srgbClr val="FFFFFF"/>
                </a:solidFill>
              </a:rPr>
              <a:t>finissent</a:t>
            </a:r>
            <a:r>
              <a:rPr dirty="0">
                <a:solidFill>
                  <a:srgbClr val="FFFFFF"/>
                </a:solidFill>
              </a:rPr>
              <a:t> </a:t>
            </a:r>
            <a:r>
              <a:rPr dirty="0" err="1">
                <a:solidFill>
                  <a:srgbClr val="FFFFFF"/>
                </a:solidFill>
              </a:rPr>
              <a:t>toujours</a:t>
            </a:r>
            <a:r>
              <a:rPr dirty="0">
                <a:solidFill>
                  <a:srgbClr val="FFFFFF"/>
                </a:solidFill>
              </a:rPr>
              <a:t> par nous </a:t>
            </a:r>
            <a:r>
              <a:rPr dirty="0" err="1">
                <a:solidFill>
                  <a:srgbClr val="FFFFFF"/>
                </a:solidFill>
              </a:rPr>
              <a:t>revenir</a:t>
            </a:r>
            <a:r>
              <a:rPr dirty="0">
                <a:solidFill>
                  <a:srgbClr val="FFFFFF"/>
                </a:solidFill>
              </a:rPr>
              <a:t>, </a:t>
            </a:r>
            <a:r>
              <a:rPr dirty="0" err="1">
                <a:solidFill>
                  <a:srgbClr val="FFFFFF"/>
                </a:solidFill>
              </a:rPr>
              <a:t>d’une</a:t>
            </a:r>
            <a:r>
              <a:rPr dirty="0">
                <a:solidFill>
                  <a:srgbClr val="FFFFFF"/>
                </a:solidFill>
              </a:rPr>
              <a:t> manière </a:t>
            </a:r>
            <a:r>
              <a:rPr dirty="0" err="1">
                <a:solidFill>
                  <a:srgbClr val="FFFFFF"/>
                </a:solidFill>
              </a:rPr>
              <a:t>ou</a:t>
            </a:r>
            <a:r>
              <a:rPr dirty="0">
                <a:solidFill>
                  <a:srgbClr val="FFFFFF"/>
                </a:solidFill>
              </a:rPr>
              <a:t> </a:t>
            </a:r>
            <a:r>
              <a:rPr dirty="0" err="1">
                <a:solidFill>
                  <a:srgbClr val="FFFFFF"/>
                </a:solidFill>
              </a:rPr>
              <a:t>d’une</a:t>
            </a:r>
            <a:r>
              <a:rPr dirty="0">
                <a:solidFill>
                  <a:srgbClr val="FFFFFF"/>
                </a:solidFill>
              </a:rPr>
              <a:t> </a:t>
            </a:r>
            <a:r>
              <a:rPr dirty="0" err="1">
                <a:solidFill>
                  <a:srgbClr val="FFFFFF"/>
                </a:solidFill>
              </a:rPr>
              <a:t>autre</a:t>
            </a:r>
            <a:r>
              <a:rPr dirty="0">
                <a:solidFill>
                  <a:srgbClr val="FFFFFF"/>
                </a:solidFill>
              </a:rPr>
              <a:t>. </a:t>
            </a:r>
            <a:r>
              <a:rPr dirty="0" err="1">
                <a:solidFill>
                  <a:srgbClr val="FFFFFF"/>
                </a:solidFill>
              </a:rPr>
              <a:t>Aujourd’hui</a:t>
            </a:r>
            <a:r>
              <a:rPr dirty="0">
                <a:solidFill>
                  <a:srgbClr val="FFFFFF"/>
                </a:solidFill>
              </a:rPr>
              <a:t>, la </a:t>
            </a:r>
            <a:r>
              <a:rPr dirty="0" err="1">
                <a:solidFill>
                  <a:srgbClr val="FFFFFF"/>
                </a:solidFill>
              </a:rPr>
              <a:t>terre</a:t>
            </a:r>
            <a:r>
              <a:rPr dirty="0">
                <a:solidFill>
                  <a:srgbClr val="FFFFFF"/>
                </a:solidFill>
              </a:rPr>
              <a:t>, les rivières, les </a:t>
            </a:r>
            <a:r>
              <a:rPr dirty="0" err="1">
                <a:solidFill>
                  <a:srgbClr val="FFFFFF"/>
                </a:solidFill>
              </a:rPr>
              <a:t>océans</a:t>
            </a:r>
            <a:r>
              <a:rPr dirty="0">
                <a:solidFill>
                  <a:srgbClr val="FFFFFF"/>
                </a:solidFill>
              </a:rPr>
              <a:t>, les </a:t>
            </a:r>
            <a:r>
              <a:rPr dirty="0" err="1">
                <a:solidFill>
                  <a:srgbClr val="FFFFFF"/>
                </a:solidFill>
              </a:rPr>
              <a:t>différentes</a:t>
            </a:r>
            <a:r>
              <a:rPr dirty="0">
                <a:solidFill>
                  <a:srgbClr val="FFFFFF"/>
                </a:solidFill>
              </a:rPr>
              <a:t> </a:t>
            </a:r>
            <a:r>
              <a:rPr dirty="0" err="1">
                <a:solidFill>
                  <a:srgbClr val="FFFFFF"/>
                </a:solidFill>
              </a:rPr>
              <a:t>espèces</a:t>
            </a:r>
            <a:r>
              <a:rPr dirty="0">
                <a:solidFill>
                  <a:srgbClr val="FFFFFF"/>
                </a:solidFill>
              </a:rPr>
              <a:t>, </a:t>
            </a:r>
            <a:r>
              <a:rPr dirty="0" err="1">
                <a:solidFill>
                  <a:srgbClr val="FFFFFF"/>
                </a:solidFill>
              </a:rPr>
              <a:t>hurlent</a:t>
            </a:r>
            <a:r>
              <a:rPr dirty="0">
                <a:solidFill>
                  <a:srgbClr val="FFFFFF"/>
                </a:solidFill>
              </a:rPr>
              <a:t> </a:t>
            </a:r>
            <a:r>
              <a:rPr dirty="0" err="1">
                <a:solidFill>
                  <a:srgbClr val="FFFFFF"/>
                </a:solidFill>
              </a:rPr>
              <a:t>leur</a:t>
            </a:r>
            <a:r>
              <a:rPr dirty="0">
                <a:solidFill>
                  <a:srgbClr val="FFFFFF"/>
                </a:solidFill>
              </a:rPr>
              <a:t> </a:t>
            </a:r>
            <a:r>
              <a:rPr dirty="0" err="1">
                <a:solidFill>
                  <a:srgbClr val="FFFFFF"/>
                </a:solidFill>
              </a:rPr>
              <a:t>agonie</a:t>
            </a:r>
            <a:r>
              <a:rPr dirty="0">
                <a:solidFill>
                  <a:srgbClr val="FFFFFF"/>
                </a:solidFill>
              </a:rPr>
              <a:t>, </a:t>
            </a:r>
            <a:r>
              <a:rPr dirty="0" err="1">
                <a:solidFill>
                  <a:srgbClr val="FFFFFF"/>
                </a:solidFill>
              </a:rPr>
              <a:t>leur</a:t>
            </a:r>
            <a:r>
              <a:rPr dirty="0">
                <a:solidFill>
                  <a:srgbClr val="FFFFFF"/>
                </a:solidFill>
              </a:rPr>
              <a:t> mutilation, et nous </a:t>
            </a:r>
            <a:r>
              <a:rPr dirty="0" err="1">
                <a:solidFill>
                  <a:srgbClr val="FFFFFF"/>
                </a:solidFill>
              </a:rPr>
              <a:t>préviennent</a:t>
            </a:r>
            <a:r>
              <a:rPr dirty="0">
                <a:solidFill>
                  <a:srgbClr val="FFFFFF"/>
                </a:solidFill>
              </a:rPr>
              <a:t> que </a:t>
            </a:r>
            <a:r>
              <a:rPr dirty="0" err="1">
                <a:solidFill>
                  <a:srgbClr val="FFFFFF"/>
                </a:solidFill>
              </a:rPr>
              <a:t>l’espèce</a:t>
            </a:r>
            <a:r>
              <a:rPr dirty="0">
                <a:solidFill>
                  <a:srgbClr val="FFFFFF"/>
                </a:solidFill>
              </a:rPr>
              <a:t> </a:t>
            </a:r>
            <a:r>
              <a:rPr dirty="0" err="1">
                <a:solidFill>
                  <a:srgbClr val="FFFFFF"/>
                </a:solidFill>
              </a:rPr>
              <a:t>humaine</a:t>
            </a:r>
            <a:r>
              <a:rPr dirty="0">
                <a:solidFill>
                  <a:srgbClr val="FFFFFF"/>
                </a:solidFill>
              </a:rPr>
              <a:t> </a:t>
            </a:r>
            <a:r>
              <a:rPr dirty="0" err="1">
                <a:solidFill>
                  <a:srgbClr val="FFFFFF"/>
                </a:solidFill>
              </a:rPr>
              <a:t>est</a:t>
            </a:r>
            <a:r>
              <a:rPr dirty="0">
                <a:solidFill>
                  <a:srgbClr val="FFFFFF"/>
                </a:solidFill>
              </a:rPr>
              <a:t> </a:t>
            </a:r>
            <a:r>
              <a:rPr dirty="0" err="1">
                <a:solidFill>
                  <a:srgbClr val="FFFFFF"/>
                </a:solidFill>
              </a:rPr>
              <a:t>celle</a:t>
            </a:r>
            <a:r>
              <a:rPr dirty="0">
                <a:solidFill>
                  <a:srgbClr val="FFFFFF"/>
                </a:solidFill>
              </a:rPr>
              <a:t> qui court le plus grand danger. Si nous </a:t>
            </a:r>
            <a:r>
              <a:rPr dirty="0" err="1">
                <a:solidFill>
                  <a:srgbClr val="FFFFFF"/>
                </a:solidFill>
              </a:rPr>
              <a:t>perpétuons</a:t>
            </a:r>
            <a:r>
              <a:rPr dirty="0">
                <a:solidFill>
                  <a:srgbClr val="FFFFFF"/>
                </a:solidFill>
              </a:rPr>
              <a:t> </a:t>
            </a:r>
            <a:r>
              <a:rPr dirty="0" err="1">
                <a:solidFill>
                  <a:srgbClr val="FFFFFF"/>
                </a:solidFill>
              </a:rPr>
              <a:t>ces</a:t>
            </a:r>
            <a:r>
              <a:rPr dirty="0">
                <a:solidFill>
                  <a:srgbClr val="FFFFFF"/>
                </a:solidFill>
              </a:rPr>
              <a:t> transgressions et </a:t>
            </a:r>
            <a:r>
              <a:rPr dirty="0" err="1">
                <a:solidFill>
                  <a:srgbClr val="FFFFFF"/>
                </a:solidFill>
              </a:rPr>
              <a:t>ces</a:t>
            </a:r>
            <a:r>
              <a:rPr dirty="0">
                <a:solidFill>
                  <a:srgbClr val="FFFFFF"/>
                </a:solidFill>
              </a:rPr>
              <a:t> </a:t>
            </a:r>
            <a:r>
              <a:rPr dirty="0" err="1">
                <a:solidFill>
                  <a:srgbClr val="FFFFFF"/>
                </a:solidFill>
              </a:rPr>
              <a:t>abus</a:t>
            </a:r>
            <a:r>
              <a:rPr dirty="0">
                <a:solidFill>
                  <a:srgbClr val="FFFFFF"/>
                </a:solidFill>
              </a:rPr>
              <a:t> </a:t>
            </a:r>
            <a:r>
              <a:rPr dirty="0" err="1">
                <a:solidFill>
                  <a:srgbClr val="FFFFFF"/>
                </a:solidFill>
              </a:rPr>
              <a:t>envers</a:t>
            </a:r>
            <a:r>
              <a:rPr dirty="0">
                <a:solidFill>
                  <a:srgbClr val="FFFFFF"/>
                </a:solidFill>
              </a:rPr>
              <a:t> la </a:t>
            </a:r>
            <a:r>
              <a:rPr dirty="0" err="1">
                <a:solidFill>
                  <a:srgbClr val="FFFFFF"/>
                </a:solidFill>
              </a:rPr>
              <a:t>terre</a:t>
            </a:r>
            <a:r>
              <a:rPr dirty="0">
                <a:solidFill>
                  <a:srgbClr val="FFFFFF"/>
                </a:solidFill>
              </a:rPr>
              <a:t> et la vie, </a:t>
            </a:r>
            <a:r>
              <a:rPr dirty="0" err="1">
                <a:solidFill>
                  <a:srgbClr val="FFFFFF"/>
                </a:solidFill>
              </a:rPr>
              <a:t>c’est</a:t>
            </a:r>
            <a:r>
              <a:rPr dirty="0">
                <a:solidFill>
                  <a:srgbClr val="FFFFFF"/>
                </a:solidFill>
              </a:rPr>
              <a:t> à </a:t>
            </a:r>
            <a:r>
              <a:rPr dirty="0" err="1">
                <a:solidFill>
                  <a:srgbClr val="FFFFFF"/>
                </a:solidFill>
              </a:rPr>
              <a:t>notre</a:t>
            </a:r>
            <a:r>
              <a:rPr dirty="0">
                <a:solidFill>
                  <a:srgbClr val="FFFFFF"/>
                </a:solidFill>
              </a:rPr>
              <a:t> propre </a:t>
            </a:r>
            <a:r>
              <a:rPr dirty="0" err="1">
                <a:solidFill>
                  <a:srgbClr val="FFFFFF"/>
                </a:solidFill>
              </a:rPr>
              <a:t>anéantissement</a:t>
            </a:r>
            <a:r>
              <a:rPr dirty="0">
                <a:solidFill>
                  <a:srgbClr val="FFFFFF"/>
                </a:solidFill>
              </a:rPr>
              <a:t> que nous </a:t>
            </a:r>
            <a:r>
              <a:rPr dirty="0" err="1">
                <a:solidFill>
                  <a:srgbClr val="FFFFFF"/>
                </a:solidFill>
              </a:rPr>
              <a:t>contribuons</a:t>
            </a:r>
            <a:r>
              <a:rPr dirty="0">
                <a:solidFill>
                  <a:srgbClr val="FFFFFF"/>
                </a:solidFill>
              </a:rPr>
              <a:t>. Un </a:t>
            </a:r>
            <a:r>
              <a:rPr dirty="0" err="1">
                <a:solidFill>
                  <a:srgbClr val="FFFFFF"/>
                </a:solidFill>
              </a:rPr>
              <a:t>anéantissement</a:t>
            </a:r>
            <a:r>
              <a:rPr dirty="0">
                <a:solidFill>
                  <a:srgbClr val="FFFFFF"/>
                </a:solidFill>
              </a:rPr>
              <a:t> qui </a:t>
            </a:r>
            <a:r>
              <a:rPr dirty="0" err="1">
                <a:solidFill>
                  <a:srgbClr val="FFFFFF"/>
                </a:solidFill>
              </a:rPr>
              <a:t>passera</a:t>
            </a:r>
            <a:r>
              <a:rPr dirty="0">
                <a:solidFill>
                  <a:srgbClr val="FFFFFF"/>
                </a:solidFill>
              </a:rPr>
              <a:t> par de </a:t>
            </a:r>
            <a:r>
              <a:rPr dirty="0" err="1">
                <a:solidFill>
                  <a:srgbClr val="FFFFFF"/>
                </a:solidFill>
              </a:rPr>
              <a:t>grandes</a:t>
            </a:r>
            <a:r>
              <a:rPr dirty="0">
                <a:solidFill>
                  <a:srgbClr val="FFFFFF"/>
                </a:solidFill>
              </a:rPr>
              <a:t> </a:t>
            </a:r>
            <a:r>
              <a:rPr dirty="0" err="1">
                <a:solidFill>
                  <a:srgbClr val="FFFFFF"/>
                </a:solidFill>
              </a:rPr>
              <a:t>souffrances</a:t>
            </a:r>
            <a:r>
              <a:rPr dirty="0">
                <a:solidFill>
                  <a:srgbClr val="FFFFFF"/>
                </a:solidFill>
              </a:rPr>
              <a:t>, des famines, la </a:t>
            </a:r>
            <a:r>
              <a:rPr dirty="0" err="1">
                <a:solidFill>
                  <a:srgbClr val="FFFFFF"/>
                </a:solidFill>
              </a:rPr>
              <a:t>maladie</a:t>
            </a:r>
            <a:r>
              <a:rPr dirty="0">
                <a:solidFill>
                  <a:srgbClr val="FFFFFF"/>
                </a:solidFill>
              </a:rPr>
              <a:t>, la guerre et la </a:t>
            </a:r>
            <a:r>
              <a:rPr dirty="0" err="1">
                <a:solidFill>
                  <a:srgbClr val="FFFFFF"/>
                </a:solidFill>
              </a:rPr>
              <a:t>peur</a:t>
            </a:r>
            <a:r>
              <a:rPr dirty="0">
                <a:solidFill>
                  <a:srgbClr val="FFFFFF"/>
                </a:solidFill>
              </a:rPr>
              <a:t>. ».</a:t>
            </a:r>
          </a:p>
        </p:txBody>
      </p:sp>
      <p:sp>
        <p:nvSpPr>
          <p:cNvPr id="459" name="Straight Connector 17"/>
          <p:cNvSpPr/>
          <p:nvPr/>
        </p:nvSpPr>
        <p:spPr>
          <a:xfrm flipH="1">
            <a:off x="4631524" y="19201"/>
            <a:ext cx="1" cy="6819599"/>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60" name="Titre 1"/>
          <p:cNvSpPr txBox="1"/>
          <p:nvPr/>
        </p:nvSpPr>
        <p:spPr>
          <a:xfrm>
            <a:off x="284966" y="2434789"/>
            <a:ext cx="3976201" cy="279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493776">
              <a:defRPr sz="3888" spc="38">
                <a:solidFill>
                  <a:srgbClr val="FFFFFF"/>
                </a:solidFill>
                <a:effectLst>
                  <a:outerShdw blurRad="13716" dist="13716" dir="8280000" rotWithShape="0">
                    <a:srgbClr val="000000"/>
                  </a:outerShdw>
                </a:effectLst>
                <a:latin typeface="Volkhov-Regular"/>
                <a:ea typeface="Volkhov-Regular"/>
                <a:cs typeface="Volkhov-Regular"/>
                <a:sym typeface="Volkhov-Regular"/>
              </a:defRPr>
            </a:lvl1pPr>
          </a:lstStyle>
          <a:p>
            <a:r>
              <a:t>Leçons morales et existentielles de cette vision du monde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Espace réservé du contenu 2"/>
          <p:cNvSpPr txBox="1">
            <a:spLocks noGrp="1"/>
          </p:cNvSpPr>
          <p:nvPr>
            <p:ph type="body" idx="1"/>
          </p:nvPr>
        </p:nvSpPr>
        <p:spPr>
          <a:xfrm>
            <a:off x="4887583" y="210070"/>
            <a:ext cx="6952445" cy="6626990"/>
          </a:xfrm>
          <a:prstGeom prst="rect">
            <a:avLst/>
          </a:prstGeom>
        </p:spPr>
        <p:txBody>
          <a:bodyPr>
            <a:normAutofit/>
          </a:bodyPr>
          <a:lstStyle/>
          <a:p>
            <a:pPr marL="266700" indent="-266700" defTabSz="640079">
              <a:lnSpc>
                <a:spcPct val="110000"/>
              </a:lnSpc>
              <a:spcBef>
                <a:spcPts val="1400"/>
              </a:spcBef>
              <a:buClr>
                <a:srgbClr val="FFCD00"/>
              </a:buClr>
              <a:buSzPct val="120000"/>
              <a:buFont typeface="Symbol"/>
              <a:buChar char="·"/>
              <a:defRPr sz="1960">
                <a:latin typeface="Roboto Light"/>
                <a:ea typeface="Roboto Light"/>
                <a:cs typeface="Roboto Light"/>
                <a:sym typeface="Roboto Light"/>
              </a:defRPr>
            </a:pPr>
            <a:r>
              <a:rPr sz="2000" dirty="0"/>
              <a:t>Importance du respect de la </a:t>
            </a:r>
            <a:r>
              <a:rPr sz="2000" dirty="0" err="1"/>
              <a:t>dignité</a:t>
            </a:r>
            <a:r>
              <a:rPr sz="2000" dirty="0"/>
              <a:t> </a:t>
            </a:r>
            <a:r>
              <a:rPr sz="2000" dirty="0" err="1"/>
              <a:t>humaine</a:t>
            </a:r>
            <a:r>
              <a:rPr sz="2000" dirty="0"/>
              <a:t>. Dans </a:t>
            </a:r>
            <a:r>
              <a:rPr sz="2000" dirty="0" err="1"/>
              <a:t>Manifeste</a:t>
            </a:r>
            <a:r>
              <a:rPr sz="2000" dirty="0"/>
              <a:t> des Premiers </a:t>
            </a:r>
            <a:r>
              <a:rPr sz="2000" dirty="0" err="1"/>
              <a:t>Peuples</a:t>
            </a:r>
            <a:r>
              <a:rPr sz="2000" dirty="0"/>
              <a:t>, on </a:t>
            </a:r>
            <a:r>
              <a:rPr sz="2000" dirty="0" err="1"/>
              <a:t>ajoute</a:t>
            </a:r>
            <a:r>
              <a:rPr sz="2000" dirty="0"/>
              <a:t> : « Par </a:t>
            </a:r>
            <a:r>
              <a:rPr sz="2000" dirty="0" err="1"/>
              <a:t>analogie</a:t>
            </a:r>
            <a:r>
              <a:rPr sz="2000" dirty="0"/>
              <a:t>, le respect de la vie </a:t>
            </a:r>
            <a:r>
              <a:rPr sz="2000" dirty="0" err="1"/>
              <a:t>implique</a:t>
            </a:r>
            <a:r>
              <a:rPr sz="2000" dirty="0"/>
              <a:t> le respect de la </a:t>
            </a:r>
            <a:r>
              <a:rPr sz="2000" dirty="0" err="1"/>
              <a:t>dignité</a:t>
            </a:r>
            <a:r>
              <a:rPr sz="2000" dirty="0"/>
              <a:t> </a:t>
            </a:r>
            <a:r>
              <a:rPr sz="2000" dirty="0" err="1"/>
              <a:t>humaine</a:t>
            </a:r>
            <a:r>
              <a:rPr sz="2000" dirty="0"/>
              <a:t> </a:t>
            </a:r>
            <a:r>
              <a:rPr sz="2000" dirty="0" err="1"/>
              <a:t>partout</a:t>
            </a:r>
            <a:r>
              <a:rPr sz="2000" dirty="0"/>
              <a:t> </a:t>
            </a:r>
            <a:r>
              <a:rPr sz="2000" dirty="0" err="1"/>
              <a:t>où</a:t>
            </a:r>
            <a:r>
              <a:rPr sz="2000" dirty="0"/>
              <a:t> </a:t>
            </a:r>
            <a:r>
              <a:rPr sz="2000" dirty="0" err="1"/>
              <a:t>elle</a:t>
            </a:r>
            <a:r>
              <a:rPr sz="2000" dirty="0"/>
              <a:t> se </a:t>
            </a:r>
            <a:r>
              <a:rPr sz="2000" dirty="0" err="1"/>
              <a:t>trouve</a:t>
            </a:r>
            <a:r>
              <a:rPr sz="2000" dirty="0"/>
              <a:t>. Non </a:t>
            </a:r>
            <a:r>
              <a:rPr sz="2000" dirty="0" err="1"/>
              <a:t>seulement</a:t>
            </a:r>
            <a:r>
              <a:rPr sz="2000" dirty="0"/>
              <a:t> doit-on </a:t>
            </a:r>
            <a:r>
              <a:rPr sz="2000" dirty="0" err="1"/>
              <a:t>protéger</a:t>
            </a:r>
            <a:r>
              <a:rPr sz="2000" dirty="0"/>
              <a:t> les droits </a:t>
            </a:r>
            <a:r>
              <a:rPr sz="2000" dirty="0" err="1"/>
              <a:t>fondamentaux</a:t>
            </a:r>
            <a:r>
              <a:rPr sz="2000" dirty="0"/>
              <a:t> des </a:t>
            </a:r>
            <a:r>
              <a:rPr sz="2000" dirty="0" err="1"/>
              <a:t>personnes</a:t>
            </a:r>
            <a:r>
              <a:rPr sz="2000" dirty="0"/>
              <a:t>, </a:t>
            </a:r>
            <a:r>
              <a:rPr sz="2000" dirty="0" err="1"/>
              <a:t>mais</a:t>
            </a:r>
            <a:r>
              <a:rPr sz="2000" dirty="0"/>
              <a:t> </a:t>
            </a:r>
            <a:r>
              <a:rPr sz="2000" dirty="0" err="1"/>
              <a:t>aussi</a:t>
            </a:r>
            <a:r>
              <a:rPr sz="2000" dirty="0"/>
              <a:t> </a:t>
            </a:r>
            <a:r>
              <a:rPr sz="2000" dirty="0" err="1"/>
              <a:t>défendre</a:t>
            </a:r>
            <a:r>
              <a:rPr sz="2000" dirty="0"/>
              <a:t> </a:t>
            </a:r>
            <a:r>
              <a:rPr sz="2000" dirty="0" err="1"/>
              <a:t>l’humanité</a:t>
            </a:r>
            <a:r>
              <a:rPr sz="2000" dirty="0"/>
              <a:t> dans son ensemble. Nous </a:t>
            </a:r>
            <a:r>
              <a:rPr sz="2000" dirty="0" err="1"/>
              <a:t>avons</a:t>
            </a:r>
            <a:r>
              <a:rPr sz="2000" dirty="0"/>
              <a:t> la </a:t>
            </a:r>
            <a:r>
              <a:rPr sz="2000" dirty="0" err="1"/>
              <a:t>responsabilité</a:t>
            </a:r>
            <a:r>
              <a:rPr sz="2000" dirty="0"/>
              <a:t> de </a:t>
            </a:r>
            <a:r>
              <a:rPr sz="2000" dirty="0" err="1"/>
              <a:t>partager</a:t>
            </a:r>
            <a:r>
              <a:rPr sz="2000" dirty="0"/>
              <a:t> </a:t>
            </a:r>
            <a:r>
              <a:rPr sz="2000" dirty="0" err="1"/>
              <a:t>équitablement</a:t>
            </a:r>
            <a:r>
              <a:rPr sz="2000" dirty="0"/>
              <a:t> </a:t>
            </a:r>
            <a:r>
              <a:rPr sz="2000" dirty="0" err="1"/>
              <a:t>nos</a:t>
            </a:r>
            <a:r>
              <a:rPr sz="2000" dirty="0"/>
              <a:t> richesses avec les </a:t>
            </a:r>
            <a:r>
              <a:rPr sz="2000" dirty="0" err="1"/>
              <a:t>autres</a:t>
            </a:r>
            <a:r>
              <a:rPr sz="2000" dirty="0"/>
              <a:t>, surtout les plus </a:t>
            </a:r>
            <a:r>
              <a:rPr sz="2000" dirty="0" err="1"/>
              <a:t>vulnérables</a:t>
            </a:r>
            <a:r>
              <a:rPr sz="2000" dirty="0"/>
              <a:t>, et </a:t>
            </a:r>
            <a:r>
              <a:rPr sz="2000" dirty="0" err="1"/>
              <a:t>d’assurer</a:t>
            </a:r>
            <a:r>
              <a:rPr sz="2000" dirty="0"/>
              <a:t> le bien-</a:t>
            </a:r>
            <a:r>
              <a:rPr sz="2000" dirty="0" err="1"/>
              <a:t>être</a:t>
            </a:r>
            <a:r>
              <a:rPr sz="2000" dirty="0"/>
              <a:t> de </a:t>
            </a:r>
            <a:r>
              <a:rPr sz="2000" dirty="0" err="1"/>
              <a:t>tous</a:t>
            </a:r>
            <a:r>
              <a:rPr sz="2000" dirty="0"/>
              <a:t> [et de </a:t>
            </a:r>
            <a:r>
              <a:rPr sz="2000" dirty="0" err="1"/>
              <a:t>toutes</a:t>
            </a:r>
            <a:r>
              <a:rPr sz="2000" dirty="0"/>
              <a:t>], au </a:t>
            </a:r>
            <a:r>
              <a:rPr sz="2000" dirty="0" err="1"/>
              <a:t>même</a:t>
            </a:r>
            <a:r>
              <a:rPr sz="2000" dirty="0"/>
              <a:t> </a:t>
            </a:r>
            <a:r>
              <a:rPr sz="2000" dirty="0" err="1"/>
              <a:t>titre</a:t>
            </a:r>
            <a:r>
              <a:rPr sz="2000" dirty="0"/>
              <a:t> que </a:t>
            </a:r>
            <a:r>
              <a:rPr sz="2000" dirty="0" err="1"/>
              <a:t>notre</a:t>
            </a:r>
            <a:r>
              <a:rPr sz="2000" dirty="0"/>
              <a:t> propre bien-</a:t>
            </a:r>
            <a:r>
              <a:rPr sz="2000" dirty="0" err="1"/>
              <a:t>être</a:t>
            </a:r>
            <a:r>
              <a:rPr sz="2000" dirty="0"/>
              <a:t>. ».</a:t>
            </a:r>
          </a:p>
          <a:p>
            <a:pPr marL="266700" indent="-266700" defTabSz="640079">
              <a:lnSpc>
                <a:spcPct val="110000"/>
              </a:lnSpc>
              <a:spcBef>
                <a:spcPts val="1400"/>
              </a:spcBef>
              <a:buClr>
                <a:srgbClr val="FFCD00"/>
              </a:buClr>
              <a:buSzPct val="120000"/>
              <a:buFont typeface="Symbol"/>
              <a:buChar char="·"/>
              <a:defRPr sz="1960">
                <a:latin typeface="Roboto Light"/>
                <a:ea typeface="Roboto Light"/>
                <a:cs typeface="Roboto Light"/>
                <a:sym typeface="Roboto Light"/>
              </a:defRPr>
            </a:pPr>
            <a:r>
              <a:rPr sz="2000" dirty="0"/>
              <a:t>Importance de la « </a:t>
            </a:r>
            <a:r>
              <a:rPr sz="2000" dirty="0" err="1"/>
              <a:t>voie</a:t>
            </a:r>
            <a:r>
              <a:rPr sz="2000" dirty="0"/>
              <a:t> de la bonne vie ». Dans </a:t>
            </a:r>
            <a:r>
              <a:rPr sz="2000" dirty="0" err="1"/>
              <a:t>Manifeste</a:t>
            </a:r>
            <a:r>
              <a:rPr sz="2000" dirty="0"/>
              <a:t> des Premiers </a:t>
            </a:r>
            <a:r>
              <a:rPr sz="2000" dirty="0" err="1"/>
              <a:t>Peuples</a:t>
            </a:r>
            <a:r>
              <a:rPr sz="2000" dirty="0"/>
              <a:t>, on fait </a:t>
            </a:r>
            <a:r>
              <a:rPr sz="2000" dirty="0" err="1"/>
              <a:t>référence</a:t>
            </a:r>
            <a:r>
              <a:rPr sz="2000" dirty="0"/>
              <a:t> au concept </a:t>
            </a:r>
            <a:r>
              <a:rPr sz="2000" dirty="0" err="1"/>
              <a:t>anishinaabeg</a:t>
            </a:r>
            <a:r>
              <a:rPr sz="2000" dirty="0"/>
              <a:t> de Mino-</a:t>
            </a:r>
            <a:r>
              <a:rPr sz="2000" dirty="0" err="1"/>
              <a:t>Bimaadiziwin</a:t>
            </a:r>
            <a:r>
              <a:rPr sz="2000" dirty="0"/>
              <a:t>, « la </a:t>
            </a:r>
            <a:r>
              <a:rPr sz="2000" dirty="0" err="1"/>
              <a:t>voie</a:t>
            </a:r>
            <a:r>
              <a:rPr sz="2000" dirty="0"/>
              <a:t> de la bonne vie » </a:t>
            </a:r>
            <a:r>
              <a:rPr sz="2000" dirty="0" err="1"/>
              <a:t>ou</a:t>
            </a:r>
            <a:r>
              <a:rPr sz="2000" dirty="0"/>
              <a:t> « vivre de la bonne </a:t>
            </a:r>
            <a:r>
              <a:rPr sz="2000" dirty="0" err="1"/>
              <a:t>façon</a:t>
            </a:r>
            <a:r>
              <a:rPr sz="2000" dirty="0"/>
              <a:t> ». Mino-</a:t>
            </a:r>
            <a:r>
              <a:rPr sz="2000" dirty="0" err="1"/>
              <a:t>Bimaadiziwin</a:t>
            </a:r>
            <a:r>
              <a:rPr sz="2000" dirty="0"/>
              <a:t> rejoint les philosophies de beaucoup de Premiers </a:t>
            </a:r>
            <a:r>
              <a:rPr sz="2000" dirty="0" err="1"/>
              <a:t>Peuples</a:t>
            </a:r>
            <a:r>
              <a:rPr sz="2000" dirty="0"/>
              <a:t>. </a:t>
            </a:r>
            <a:r>
              <a:rPr sz="2000" dirty="0" err="1"/>
              <a:t>C’est</a:t>
            </a:r>
            <a:r>
              <a:rPr sz="2000" dirty="0"/>
              <a:t> </a:t>
            </a:r>
            <a:r>
              <a:rPr sz="2000" dirty="0" err="1"/>
              <a:t>une</a:t>
            </a:r>
            <a:r>
              <a:rPr sz="2000" dirty="0"/>
              <a:t> vision du monde </a:t>
            </a:r>
            <a:r>
              <a:rPr sz="2000" dirty="0" err="1"/>
              <a:t>portée</a:t>
            </a:r>
            <a:r>
              <a:rPr sz="2000" dirty="0"/>
              <a:t> par la </a:t>
            </a:r>
            <a:r>
              <a:rPr sz="2000" dirty="0" err="1"/>
              <a:t>bienveillance</a:t>
            </a:r>
            <a:r>
              <a:rPr sz="2000" dirty="0"/>
              <a:t> du </a:t>
            </a:r>
            <a:r>
              <a:rPr sz="2000" dirty="0" err="1"/>
              <a:t>cœur</a:t>
            </a:r>
            <a:r>
              <a:rPr sz="2000" dirty="0"/>
              <a:t> et de </a:t>
            </a:r>
            <a:r>
              <a:rPr sz="2000" dirty="0" err="1"/>
              <a:t>l’esprit</a:t>
            </a:r>
            <a:r>
              <a:rPr sz="2000" dirty="0"/>
              <a:t>, par la </a:t>
            </a:r>
            <a:r>
              <a:rPr sz="2000" dirty="0" err="1"/>
              <a:t>vérité</a:t>
            </a:r>
            <a:r>
              <a:rPr sz="2000" dirty="0"/>
              <a:t> et </a:t>
            </a:r>
            <a:r>
              <a:rPr sz="2000" dirty="0" err="1"/>
              <a:t>l’honnêteté</a:t>
            </a:r>
            <a:r>
              <a:rPr sz="2000" dirty="0"/>
              <a:t>, par le courage et </a:t>
            </a:r>
            <a:r>
              <a:rPr sz="2000" dirty="0" err="1"/>
              <a:t>l’humilité</a:t>
            </a:r>
            <a:r>
              <a:rPr sz="2000" dirty="0"/>
              <a:t> </a:t>
            </a:r>
            <a:r>
              <a:rPr sz="2000" dirty="0" err="1"/>
              <a:t>envers</a:t>
            </a:r>
            <a:r>
              <a:rPr sz="2000" dirty="0"/>
              <a:t> la </a:t>
            </a:r>
            <a:r>
              <a:rPr sz="2000" dirty="0" err="1"/>
              <a:t>terre</a:t>
            </a:r>
            <a:r>
              <a:rPr sz="2000" dirty="0"/>
              <a:t> et </a:t>
            </a:r>
            <a:r>
              <a:rPr sz="2000" dirty="0" err="1"/>
              <a:t>nos</a:t>
            </a:r>
            <a:r>
              <a:rPr sz="2000" dirty="0"/>
              <a:t> </a:t>
            </a:r>
            <a:r>
              <a:rPr sz="2000" dirty="0" err="1"/>
              <a:t>semblables</a:t>
            </a:r>
            <a:r>
              <a:rPr sz="2000" dirty="0"/>
              <a:t>.</a:t>
            </a:r>
          </a:p>
        </p:txBody>
      </p:sp>
      <p:pic>
        <p:nvPicPr>
          <p:cNvPr id="465" name="Image 5" descr="Image 5"/>
          <p:cNvPicPr>
            <a:picLocks noChangeAspect="1"/>
          </p:cNvPicPr>
          <p:nvPr/>
        </p:nvPicPr>
        <p:blipFill>
          <a:blip r:embed="rId3"/>
          <a:srcRect l="29133" r="3703"/>
          <a:stretch>
            <a:fillRect/>
          </a:stretch>
        </p:blipFill>
        <p:spPr>
          <a:xfrm>
            <a:off x="-8641" y="-3"/>
            <a:ext cx="4605928" cy="6857872"/>
          </a:xfrm>
          <a:prstGeom prst="rect">
            <a:avLst/>
          </a:prstGeom>
          <a:ln w="12700">
            <a:miter lim="400000"/>
          </a:ln>
        </p:spPr>
      </p:pic>
      <p:sp>
        <p:nvSpPr>
          <p:cNvPr id="466" name="Straight Connector 17"/>
          <p:cNvSpPr/>
          <p:nvPr/>
        </p:nvSpPr>
        <p:spPr>
          <a:xfrm flipH="1">
            <a:off x="4631524" y="19201"/>
            <a:ext cx="1" cy="681959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67" name="Titre 1"/>
          <p:cNvSpPr txBox="1"/>
          <p:nvPr/>
        </p:nvSpPr>
        <p:spPr>
          <a:xfrm>
            <a:off x="284966" y="2434789"/>
            <a:ext cx="3976201" cy="27931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r" defTabSz="493776">
              <a:defRPr sz="3888" spc="38">
                <a:solidFill>
                  <a:srgbClr val="FFFFFF"/>
                </a:solidFill>
                <a:effectLst>
                  <a:outerShdw blurRad="48006" dist="13716" dir="8280000" rotWithShape="0">
                    <a:srgbClr val="000000"/>
                  </a:outerShdw>
                </a:effectLst>
                <a:latin typeface="Volkhov-Regular"/>
                <a:ea typeface="Volkhov-Regular"/>
                <a:cs typeface="Volkhov-Regular"/>
                <a:sym typeface="Volkhov-Regular"/>
              </a:defRPr>
            </a:lvl1pPr>
          </a:lstStyle>
          <a:p>
            <a:r>
              <a:t>Leçons morales et existentielles de cette vision du monde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1" name="Image 5" descr="Image 5"/>
          <p:cNvPicPr>
            <a:picLocks noChangeAspect="1"/>
          </p:cNvPicPr>
          <p:nvPr/>
        </p:nvPicPr>
        <p:blipFill>
          <a:blip r:embed="rId3"/>
          <a:srcRect l="40130" t="4952" r="20394"/>
          <a:stretch>
            <a:fillRect/>
          </a:stretch>
        </p:blipFill>
        <p:spPr>
          <a:xfrm>
            <a:off x="-15024" y="-127"/>
            <a:ext cx="4251207" cy="6858254"/>
          </a:xfrm>
          <a:prstGeom prst="rect">
            <a:avLst/>
          </a:prstGeom>
          <a:ln w="12700">
            <a:miter lim="400000"/>
          </a:ln>
        </p:spPr>
      </p:pic>
      <p:sp>
        <p:nvSpPr>
          <p:cNvPr id="472" name="Titre 1"/>
          <p:cNvSpPr txBox="1"/>
          <p:nvPr/>
        </p:nvSpPr>
        <p:spPr>
          <a:xfrm>
            <a:off x="4624940" y="48968"/>
            <a:ext cx="6587414" cy="14196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94944">
              <a:lnSpc>
                <a:spcPct val="110000"/>
              </a:lnSpc>
              <a:defRPr sz="5472" spc="54">
                <a:solidFill>
                  <a:srgbClr val="FFFFFF"/>
                </a:solidFill>
                <a:latin typeface="Volkhov-Regular"/>
                <a:ea typeface="Volkhov-Regular"/>
                <a:cs typeface="Volkhov-Regular"/>
                <a:sym typeface="Volkhov-Regular"/>
              </a:defRPr>
            </a:lvl1pPr>
          </a:lstStyle>
          <a:p>
            <a:r>
              <a:t>Vision des femmes </a:t>
            </a:r>
          </a:p>
        </p:txBody>
      </p:sp>
      <p:sp>
        <p:nvSpPr>
          <p:cNvPr id="473" name="Rectangle 31"/>
          <p:cNvSpPr/>
          <p:nvPr/>
        </p:nvSpPr>
        <p:spPr>
          <a:xfrm>
            <a:off x="4697818" y="1326625"/>
            <a:ext cx="7037117" cy="12022"/>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
        <p:nvSpPr>
          <p:cNvPr id="474" name="Espace réservé du contenu 2"/>
          <p:cNvSpPr txBox="1"/>
          <p:nvPr/>
        </p:nvSpPr>
        <p:spPr>
          <a:xfrm>
            <a:off x="4563523" y="1603738"/>
            <a:ext cx="7305707" cy="5152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13613" indent="-213613" defTabSz="530351">
              <a:lnSpc>
                <a:spcPct val="110000"/>
              </a:lnSpc>
              <a:spcBef>
                <a:spcPts val="1000"/>
              </a:spcBef>
              <a:buClr>
                <a:srgbClr val="FFCD00"/>
              </a:buClr>
              <a:buSzPct val="120000"/>
              <a:buFont typeface="Symbol"/>
              <a:buChar char="·"/>
              <a:defRPr sz="1856">
                <a:solidFill>
                  <a:srgbClr val="FFFFFF"/>
                </a:solidFill>
                <a:latin typeface="Roboto Light"/>
                <a:ea typeface="Roboto Light"/>
                <a:cs typeface="Roboto Light"/>
                <a:sym typeface="Roboto Light"/>
              </a:defRPr>
            </a:pPr>
            <a:r>
              <a:t>En parlant de l’époque glaciaire, Charles Coocoo décrit ainsi sa culture. « une culture riche de l’importance des femmes, de l’importance de l’accouchement, de l’importance de l’enfant qui vient au monde. ».</a:t>
            </a:r>
          </a:p>
          <a:p>
            <a:pPr marL="213613" indent="-213613" defTabSz="530351">
              <a:lnSpc>
                <a:spcPct val="110000"/>
              </a:lnSpc>
              <a:spcBef>
                <a:spcPts val="1000"/>
              </a:spcBef>
              <a:buClr>
                <a:srgbClr val="FFCD00"/>
              </a:buClr>
              <a:buSzPct val="120000"/>
              <a:buFont typeface="Symbol"/>
              <a:buChar char="·"/>
              <a:defRPr sz="1856">
                <a:solidFill>
                  <a:srgbClr val="FFFFFF"/>
                </a:solidFill>
                <a:latin typeface="Roboto Light"/>
                <a:ea typeface="Roboto Light"/>
                <a:cs typeface="Roboto Light"/>
                <a:sym typeface="Roboto Light"/>
              </a:defRPr>
            </a:pPr>
            <a:r>
              <a:t>Les personnes aînées utilisent le mot « feu » en nehirowisiwok, </a:t>
            </a:r>
            <a:r>
              <a:rPr i="1">
                <a:latin typeface="+mn-lt"/>
                <a:ea typeface="+mn-ea"/>
                <a:cs typeface="+mn-cs"/>
                <a:sym typeface="Roboto"/>
              </a:rPr>
              <a:t>ickote</a:t>
            </a:r>
            <a:r>
              <a:t>. L’étymologie de </a:t>
            </a:r>
            <a:r>
              <a:rPr i="1">
                <a:latin typeface="+mn-lt"/>
                <a:ea typeface="+mn-ea"/>
                <a:cs typeface="+mn-cs"/>
                <a:sym typeface="Roboto"/>
              </a:rPr>
              <a:t>ickote</a:t>
            </a:r>
            <a:r>
              <a:t> vient du mot « femme », qui vient du mot « création ». </a:t>
            </a:r>
          </a:p>
          <a:p>
            <a:pPr marL="213613" indent="-213613" defTabSz="530351">
              <a:lnSpc>
                <a:spcPct val="110000"/>
              </a:lnSpc>
              <a:spcBef>
                <a:spcPts val="1000"/>
              </a:spcBef>
              <a:buClr>
                <a:srgbClr val="FFCD00"/>
              </a:buClr>
              <a:buSzPct val="120000"/>
              <a:buFont typeface="Symbol"/>
              <a:buChar char="·"/>
              <a:defRPr sz="1856">
                <a:solidFill>
                  <a:srgbClr val="FFFFFF"/>
                </a:solidFill>
                <a:latin typeface="Roboto Light"/>
                <a:ea typeface="Roboto Light"/>
                <a:cs typeface="Roboto Light"/>
                <a:sym typeface="Roboto Light"/>
              </a:defRPr>
            </a:pPr>
            <a:r>
              <a:t>Les femmes sont celles qui donnent la vie et qui nourrissent les enfants physiquement et psychologiquement. « […] en nourrissant la vie, et en nourrissant de cette grande médecine qui est appelée l’amour, la nourriture spirituelle que les femmes ont toujours donnée aux êtres humains. À la venue d’un enfant sur cette terre, c’est l’amour de la maman qui le nourrit avec cette médecine qui est appelée l’amour. ».  </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78" name="Image 4" descr="Image 4"/>
          <p:cNvPicPr>
            <a:picLocks noChangeAspect="1"/>
          </p:cNvPicPr>
          <p:nvPr/>
        </p:nvPicPr>
        <p:blipFill>
          <a:blip r:embed="rId3">
            <a:alphaModFix amt="75865"/>
          </a:blip>
          <a:srcRect l="499" t="6656" r="876" b="9705"/>
          <a:stretch>
            <a:fillRect/>
          </a:stretch>
        </p:blipFill>
        <p:spPr>
          <a:xfrm>
            <a:off x="0" y="-34727"/>
            <a:ext cx="12192003" cy="6927397"/>
          </a:xfrm>
          <a:prstGeom prst="rect">
            <a:avLst/>
          </a:prstGeom>
          <a:ln w="12700">
            <a:miter lim="400000"/>
          </a:ln>
        </p:spPr>
      </p:pic>
      <p:sp>
        <p:nvSpPr>
          <p:cNvPr id="479" name="Sous-titre 2"/>
          <p:cNvSpPr txBox="1"/>
          <p:nvPr/>
        </p:nvSpPr>
        <p:spPr>
          <a:xfrm>
            <a:off x="390108" y="2239591"/>
            <a:ext cx="11411784" cy="4374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20039" indent="-320039" defTabSz="768095">
              <a:spcBef>
                <a:spcPts val="1600"/>
              </a:spcBef>
              <a:buClr>
                <a:srgbClr val="FFCD00"/>
              </a:buClr>
              <a:buSzPct val="120000"/>
              <a:buFont typeface="Symbol"/>
              <a:buChar char="·"/>
              <a:defRPr sz="2688">
                <a:solidFill>
                  <a:srgbClr val="FFFFFF"/>
                </a:solidFill>
                <a:effectLst>
                  <a:outerShdw blurRad="42672" dist="21336" dir="8400000" rotWithShape="0">
                    <a:srgbClr val="000000">
                      <a:alpha val="50000"/>
                    </a:srgbClr>
                  </a:outerShdw>
                </a:effectLst>
                <a:latin typeface="Roboto Light"/>
                <a:ea typeface="Roboto Light"/>
                <a:cs typeface="Roboto Light"/>
                <a:sym typeface="Roboto Light"/>
              </a:defRPr>
            </a:pPr>
            <a:r>
              <a:t>L’amour est donc associé à une médecine (thérapie).</a:t>
            </a:r>
          </a:p>
          <a:p>
            <a:pPr marL="320039" indent="-320039" defTabSz="768095">
              <a:spcBef>
                <a:spcPts val="1600"/>
              </a:spcBef>
              <a:buClr>
                <a:srgbClr val="FFCD00"/>
              </a:buClr>
              <a:buSzPct val="120000"/>
              <a:buFont typeface="Symbol"/>
              <a:buChar char="·"/>
              <a:defRPr sz="2688">
                <a:solidFill>
                  <a:srgbClr val="FFFFFF"/>
                </a:solidFill>
                <a:effectLst>
                  <a:outerShdw blurRad="42672" dist="21336" dir="8400000" rotWithShape="0">
                    <a:srgbClr val="000000">
                      <a:alpha val="50000"/>
                    </a:srgbClr>
                  </a:outerShdw>
                </a:effectLst>
                <a:latin typeface="Roboto Light"/>
                <a:ea typeface="Roboto Light"/>
                <a:cs typeface="Roboto Light"/>
                <a:sym typeface="Roboto Light"/>
              </a:defRPr>
            </a:pPr>
            <a:r>
              <a:t>Elles sont porteuses de savoirs : « […] c’est la femme que l’esprit a initiée aux cérémonies : comment faire la hutte à sudation, quel genre de branches utiliser, comment mettre de l’écorce […]. ».</a:t>
            </a:r>
          </a:p>
          <a:p>
            <a:pPr marL="320039" indent="-320039" defTabSz="768095">
              <a:spcBef>
                <a:spcPts val="1600"/>
              </a:spcBef>
              <a:buClr>
                <a:srgbClr val="FFCD00"/>
              </a:buClr>
              <a:buSzPct val="120000"/>
              <a:buFont typeface="Symbol"/>
              <a:buChar char="·"/>
              <a:defRPr sz="2688">
                <a:solidFill>
                  <a:srgbClr val="FFFFFF"/>
                </a:solidFill>
                <a:effectLst>
                  <a:outerShdw blurRad="42672" dist="21336" dir="8400000" rotWithShape="0">
                    <a:srgbClr val="000000">
                      <a:alpha val="50000"/>
                    </a:srgbClr>
                  </a:outerShdw>
                </a:effectLst>
                <a:latin typeface="Roboto Light"/>
                <a:ea typeface="Roboto Light"/>
                <a:cs typeface="Roboto Light"/>
                <a:sym typeface="Roboto Light"/>
              </a:defRPr>
            </a:pPr>
            <a:r>
              <a:t>Les traditions des savoirs des Premiers Peuples présentent une vision où féminisme et féminité vont de pair. </a:t>
            </a:r>
          </a:p>
          <a:p>
            <a:pPr marL="320039" indent="-320039" defTabSz="768095">
              <a:spcBef>
                <a:spcPts val="1600"/>
              </a:spcBef>
              <a:buClr>
                <a:srgbClr val="FFCD00"/>
              </a:buClr>
              <a:buSzPct val="120000"/>
              <a:buFont typeface="Symbol"/>
              <a:buChar char="·"/>
              <a:defRPr sz="2688">
                <a:solidFill>
                  <a:srgbClr val="FFFFFF"/>
                </a:solidFill>
                <a:effectLst>
                  <a:outerShdw blurRad="42672" dist="21336" dir="8400000" rotWithShape="0">
                    <a:srgbClr val="000000">
                      <a:alpha val="50000"/>
                    </a:srgbClr>
                  </a:outerShdw>
                </a:effectLst>
                <a:latin typeface="Roboto Light"/>
                <a:ea typeface="Roboto Light"/>
                <a:cs typeface="Roboto Light"/>
                <a:sym typeface="Roboto Light"/>
              </a:defRPr>
            </a:pPr>
            <a:r>
              <a:t>L’arrivée des personnes européens, qui viennent d’une culture patriarcale qui infériorise les femmes, a transformé les rapports de genre.</a:t>
            </a:r>
          </a:p>
        </p:txBody>
      </p:sp>
      <p:sp>
        <p:nvSpPr>
          <p:cNvPr id="480" name="Titre 1"/>
          <p:cNvSpPr txBox="1"/>
          <p:nvPr/>
        </p:nvSpPr>
        <p:spPr>
          <a:xfrm>
            <a:off x="426435" y="200817"/>
            <a:ext cx="5129973" cy="2797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850391">
              <a:lnSpc>
                <a:spcPct val="80000"/>
              </a:lnSpc>
              <a:defRPr sz="6696" spc="66">
                <a:solidFill>
                  <a:srgbClr val="FFFFFF"/>
                </a:solidFill>
                <a:latin typeface="Volkhov-Regular"/>
                <a:ea typeface="Volkhov-Regular"/>
                <a:cs typeface="Volkhov-Regular"/>
                <a:sym typeface="Volkhov-Regular"/>
              </a:defRPr>
            </a:pPr>
            <a:r>
              <a:t>Vision </a:t>
            </a:r>
            <a:br/>
            <a:r>
              <a:t>des femmes </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DFD26C78-8A71-4397-8B11-7DF1166D2762}"/>
              </a:ext>
            </a:extLst>
          </p:cNvPr>
          <p:cNvPicPr>
            <a:picLocks noChangeAspect="1"/>
          </p:cNvPicPr>
          <p:nvPr/>
        </p:nvPicPr>
        <p:blipFill>
          <a:blip r:embed="rId2">
            <a:alphaModFix amt="50000"/>
          </a:blip>
          <a:srcRect l="3695" t="15751" b="3551"/>
          <a:stretch>
            <a:fillRect/>
          </a:stretch>
        </p:blipFill>
        <p:spPr>
          <a:xfrm>
            <a:off x="20" y="19373"/>
            <a:ext cx="12191960" cy="6819254"/>
          </a:xfrm>
          <a:prstGeom prst="rect">
            <a:avLst/>
          </a:prstGeom>
          <a:ln w="12700">
            <a:miter lim="400000"/>
          </a:ln>
        </p:spPr>
      </p:pic>
      <p:sp>
        <p:nvSpPr>
          <p:cNvPr id="484" name="Titre 1"/>
          <p:cNvSpPr txBox="1"/>
          <p:nvPr/>
        </p:nvSpPr>
        <p:spPr>
          <a:xfrm>
            <a:off x="717772" y="187325"/>
            <a:ext cx="10807256" cy="1380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603504">
              <a:lnSpc>
                <a:spcPct val="110000"/>
              </a:lnSpc>
              <a:defRPr sz="4158" spc="41">
                <a:solidFill>
                  <a:srgbClr val="FFFFFF"/>
                </a:solidFill>
                <a:latin typeface="Volkhov-Regular"/>
                <a:ea typeface="Volkhov-Regular"/>
                <a:cs typeface="Volkhov-Regular"/>
                <a:sym typeface="Volkhov-Regular"/>
              </a:defRPr>
            </a:lvl1pPr>
          </a:lstStyle>
          <a:p>
            <a:r>
              <a:t>Vision de la famille et de la communauté</a:t>
            </a:r>
          </a:p>
        </p:txBody>
      </p:sp>
      <p:sp>
        <p:nvSpPr>
          <p:cNvPr id="485" name="Rectangle 31"/>
          <p:cNvSpPr/>
          <p:nvPr/>
        </p:nvSpPr>
        <p:spPr>
          <a:xfrm>
            <a:off x="756214" y="1392913"/>
            <a:ext cx="10625899" cy="13954"/>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86" name="Espace réservé du contenu 2"/>
          <p:cNvSpPr txBox="1"/>
          <p:nvPr/>
        </p:nvSpPr>
        <p:spPr>
          <a:xfrm>
            <a:off x="711339" y="1852142"/>
            <a:ext cx="10807256" cy="46457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90525" indent="-390525" defTabSz="685800">
              <a:lnSpc>
                <a:spcPct val="120000"/>
              </a:lnSpc>
              <a:spcBef>
                <a:spcPts val="1500"/>
              </a:spcBef>
              <a:buClr>
                <a:srgbClr val="FFCD00"/>
              </a:buClr>
              <a:buSzPct val="110000"/>
              <a:buAutoNum type="arabicPeriod"/>
              <a:defRPr sz="2400">
                <a:solidFill>
                  <a:srgbClr val="FFFFFF"/>
                </a:solidFill>
                <a:latin typeface="Roboto Light"/>
                <a:ea typeface="Roboto Light"/>
                <a:cs typeface="Roboto Light"/>
                <a:sym typeface="Roboto Light"/>
              </a:defRPr>
            </a:pPr>
            <a:r>
              <a:rPr b="1" dirty="0">
                <a:solidFill>
                  <a:srgbClr val="FFFFFF"/>
                </a:solidFill>
              </a:rPr>
              <a:t>Charles Coocoo </a:t>
            </a:r>
            <a:r>
              <a:rPr b="1" dirty="0" err="1">
                <a:solidFill>
                  <a:srgbClr val="FFFFFF"/>
                </a:solidFill>
              </a:rPr>
              <a:t>affirme</a:t>
            </a:r>
            <a:r>
              <a:rPr b="1" dirty="0">
                <a:solidFill>
                  <a:srgbClr val="FFFFFF"/>
                </a:solidFill>
              </a:rPr>
              <a:t> que </a:t>
            </a:r>
            <a:r>
              <a:rPr b="1" dirty="0" err="1">
                <a:solidFill>
                  <a:srgbClr val="FFFFFF"/>
                </a:solidFill>
              </a:rPr>
              <a:t>l’unité</a:t>
            </a:r>
            <a:r>
              <a:rPr b="1" dirty="0">
                <a:solidFill>
                  <a:srgbClr val="FFFFFF"/>
                </a:solidFill>
              </a:rPr>
              <a:t> de la </a:t>
            </a:r>
            <a:r>
              <a:rPr b="1" dirty="0" err="1">
                <a:solidFill>
                  <a:srgbClr val="FFFFFF"/>
                </a:solidFill>
              </a:rPr>
              <a:t>famille</a:t>
            </a:r>
            <a:r>
              <a:rPr b="1" dirty="0">
                <a:solidFill>
                  <a:srgbClr val="FFFFFF"/>
                </a:solidFill>
              </a:rPr>
              <a:t> </a:t>
            </a:r>
            <a:r>
              <a:rPr b="1" dirty="0" err="1">
                <a:solidFill>
                  <a:srgbClr val="FFFFFF"/>
                </a:solidFill>
              </a:rPr>
              <a:t>est</a:t>
            </a:r>
            <a:r>
              <a:rPr b="1" dirty="0">
                <a:solidFill>
                  <a:srgbClr val="FFFFFF"/>
                </a:solidFill>
              </a:rPr>
              <a:t> </a:t>
            </a:r>
            <a:r>
              <a:rPr b="1" dirty="0" err="1">
                <a:solidFill>
                  <a:srgbClr val="FFFFFF"/>
                </a:solidFill>
              </a:rPr>
              <a:t>primordiale</a:t>
            </a:r>
            <a:r>
              <a:rPr b="1" dirty="0">
                <a:solidFill>
                  <a:srgbClr val="FFFFFF"/>
                </a:solidFill>
              </a:rPr>
              <a:t>.</a:t>
            </a:r>
          </a:p>
          <a:p>
            <a:pPr marL="390525" indent="-390525" defTabSz="685800">
              <a:lnSpc>
                <a:spcPct val="120000"/>
              </a:lnSpc>
              <a:spcBef>
                <a:spcPts val="1500"/>
              </a:spcBef>
              <a:buClr>
                <a:srgbClr val="FFCD00"/>
              </a:buClr>
              <a:buSzPct val="110000"/>
              <a:buAutoNum type="arabicPeriod"/>
              <a:defRPr sz="2400">
                <a:solidFill>
                  <a:srgbClr val="FFFFFF"/>
                </a:solidFill>
                <a:latin typeface="Roboto Light"/>
                <a:ea typeface="Roboto Light"/>
                <a:cs typeface="Roboto Light"/>
                <a:sym typeface="Roboto Light"/>
              </a:defRPr>
            </a:pPr>
            <a:r>
              <a:rPr b="1" dirty="0">
                <a:solidFill>
                  <a:srgbClr val="FFFFFF"/>
                </a:solidFill>
              </a:rPr>
              <a:t>La </a:t>
            </a:r>
            <a:r>
              <a:rPr b="1" dirty="0" err="1">
                <a:solidFill>
                  <a:srgbClr val="FFFFFF"/>
                </a:solidFill>
              </a:rPr>
              <a:t>communauté</a:t>
            </a:r>
            <a:r>
              <a:rPr b="1" dirty="0">
                <a:solidFill>
                  <a:srgbClr val="FFFFFF"/>
                </a:solidFill>
              </a:rPr>
              <a:t> doit </a:t>
            </a:r>
            <a:r>
              <a:rPr b="1" dirty="0" err="1">
                <a:solidFill>
                  <a:srgbClr val="FFFFFF"/>
                </a:solidFill>
              </a:rPr>
              <a:t>chercher</a:t>
            </a:r>
            <a:r>
              <a:rPr b="1" dirty="0">
                <a:solidFill>
                  <a:srgbClr val="FFFFFF"/>
                </a:solidFill>
              </a:rPr>
              <a:t> à </a:t>
            </a:r>
            <a:r>
              <a:rPr b="1" dirty="0" err="1">
                <a:solidFill>
                  <a:srgbClr val="FFFFFF"/>
                </a:solidFill>
              </a:rPr>
              <a:t>recréer</a:t>
            </a:r>
            <a:r>
              <a:rPr b="1" dirty="0">
                <a:solidFill>
                  <a:srgbClr val="FFFFFF"/>
                </a:solidFill>
              </a:rPr>
              <a:t> et fortifier </a:t>
            </a:r>
            <a:r>
              <a:rPr b="1" dirty="0" err="1">
                <a:solidFill>
                  <a:srgbClr val="FFFFFF"/>
                </a:solidFill>
              </a:rPr>
              <a:t>cette</a:t>
            </a:r>
            <a:r>
              <a:rPr b="1" dirty="0">
                <a:solidFill>
                  <a:srgbClr val="FFFFFF"/>
                </a:solidFill>
              </a:rPr>
              <a:t> </a:t>
            </a:r>
            <a:r>
              <a:rPr b="1" dirty="0" err="1">
                <a:solidFill>
                  <a:srgbClr val="FFFFFF"/>
                </a:solidFill>
              </a:rPr>
              <a:t>unité</a:t>
            </a:r>
            <a:r>
              <a:rPr b="1" dirty="0">
                <a:solidFill>
                  <a:srgbClr val="FFFFFF"/>
                </a:solidFill>
              </a:rPr>
              <a:t> </a:t>
            </a:r>
            <a:r>
              <a:rPr b="1" dirty="0" err="1">
                <a:solidFill>
                  <a:srgbClr val="FFFFFF"/>
                </a:solidFill>
              </a:rPr>
              <a:t>familiale</a:t>
            </a:r>
            <a:r>
              <a:rPr b="1" dirty="0">
                <a:solidFill>
                  <a:srgbClr val="FFFFFF"/>
                </a:solidFill>
              </a:rPr>
              <a:t>. </a:t>
            </a:r>
          </a:p>
          <a:p>
            <a:pPr marL="390525" indent="-390525" defTabSz="685800">
              <a:lnSpc>
                <a:spcPct val="120000"/>
              </a:lnSpc>
              <a:spcBef>
                <a:spcPts val="1500"/>
              </a:spcBef>
              <a:buClr>
                <a:srgbClr val="FFCD00"/>
              </a:buClr>
              <a:buSzPct val="110000"/>
              <a:buAutoNum type="arabicPeriod"/>
              <a:defRPr sz="2400">
                <a:solidFill>
                  <a:srgbClr val="FFFFFF"/>
                </a:solidFill>
                <a:latin typeface="Roboto Light"/>
                <a:ea typeface="Roboto Light"/>
                <a:cs typeface="Roboto Light"/>
                <a:sym typeface="Roboto Light"/>
              </a:defRPr>
            </a:pPr>
            <a:r>
              <a:rPr b="1" dirty="0">
                <a:solidFill>
                  <a:srgbClr val="FFFFFF"/>
                </a:solidFill>
              </a:rPr>
              <a:t>Comme la nature </a:t>
            </a:r>
            <a:r>
              <a:rPr b="1" dirty="0" err="1">
                <a:solidFill>
                  <a:srgbClr val="FFFFFF"/>
                </a:solidFill>
              </a:rPr>
              <a:t>prend</a:t>
            </a:r>
            <a:r>
              <a:rPr b="1" dirty="0">
                <a:solidFill>
                  <a:srgbClr val="FFFFFF"/>
                </a:solidFill>
              </a:rPr>
              <a:t> </a:t>
            </a:r>
            <a:r>
              <a:rPr b="1" dirty="0" err="1">
                <a:solidFill>
                  <a:srgbClr val="FFFFFF"/>
                </a:solidFill>
              </a:rPr>
              <a:t>soin</a:t>
            </a:r>
            <a:r>
              <a:rPr b="1" dirty="0">
                <a:solidFill>
                  <a:srgbClr val="FFFFFF"/>
                </a:solidFill>
              </a:rPr>
              <a:t> de </a:t>
            </a:r>
            <a:r>
              <a:rPr b="1" dirty="0" err="1">
                <a:solidFill>
                  <a:srgbClr val="FFFFFF"/>
                </a:solidFill>
              </a:rPr>
              <a:t>l’humain</a:t>
            </a:r>
            <a:r>
              <a:rPr b="1" dirty="0">
                <a:solidFill>
                  <a:srgbClr val="FFFFFF"/>
                </a:solidFill>
              </a:rPr>
              <a:t>, les </a:t>
            </a:r>
            <a:r>
              <a:rPr b="1" dirty="0" err="1">
                <a:solidFill>
                  <a:srgbClr val="FFFFFF"/>
                </a:solidFill>
              </a:rPr>
              <a:t>humains</a:t>
            </a:r>
            <a:r>
              <a:rPr b="1" dirty="0">
                <a:solidFill>
                  <a:srgbClr val="FFFFFF"/>
                </a:solidFill>
              </a:rPr>
              <a:t> </a:t>
            </a:r>
            <a:r>
              <a:rPr b="1" dirty="0" err="1">
                <a:solidFill>
                  <a:srgbClr val="FFFFFF"/>
                </a:solidFill>
              </a:rPr>
              <a:t>doivent</a:t>
            </a:r>
            <a:r>
              <a:rPr b="1" dirty="0">
                <a:solidFill>
                  <a:srgbClr val="FFFFFF"/>
                </a:solidFill>
              </a:rPr>
              <a:t> prendre </a:t>
            </a:r>
            <a:r>
              <a:rPr b="1" dirty="0" err="1">
                <a:solidFill>
                  <a:srgbClr val="FFFFFF"/>
                </a:solidFill>
              </a:rPr>
              <a:t>soin</a:t>
            </a:r>
            <a:r>
              <a:rPr b="1" dirty="0">
                <a:solidFill>
                  <a:srgbClr val="FFFFFF"/>
                </a:solidFill>
              </a:rPr>
              <a:t> des </a:t>
            </a:r>
            <a:r>
              <a:rPr b="1" dirty="0" err="1">
                <a:solidFill>
                  <a:srgbClr val="FFFFFF"/>
                </a:solidFill>
              </a:rPr>
              <a:t>autres</a:t>
            </a:r>
            <a:r>
              <a:rPr b="1" dirty="0">
                <a:solidFill>
                  <a:srgbClr val="FFFFFF"/>
                </a:solidFill>
              </a:rPr>
              <a:t> (notion de tendresse).</a:t>
            </a:r>
          </a:p>
          <a:p>
            <a:pPr marL="390525" indent="-390525" defTabSz="685800">
              <a:lnSpc>
                <a:spcPct val="120000"/>
              </a:lnSpc>
              <a:spcBef>
                <a:spcPts val="1500"/>
              </a:spcBef>
              <a:buClr>
                <a:srgbClr val="FFCD00"/>
              </a:buClr>
              <a:buSzPct val="110000"/>
              <a:buAutoNum type="arabicPeriod"/>
              <a:defRPr sz="2400">
                <a:solidFill>
                  <a:srgbClr val="FFFFFF"/>
                </a:solidFill>
                <a:latin typeface="Roboto Light"/>
                <a:ea typeface="Roboto Light"/>
                <a:cs typeface="Roboto Light"/>
                <a:sym typeface="Roboto Light"/>
              </a:defRPr>
            </a:pPr>
            <a:r>
              <a:rPr b="1" dirty="0" err="1">
                <a:solidFill>
                  <a:srgbClr val="FFFFFF"/>
                </a:solidFill>
              </a:rPr>
              <a:t>Conséquences</a:t>
            </a:r>
            <a:r>
              <a:rPr b="1" dirty="0">
                <a:solidFill>
                  <a:srgbClr val="FFFFFF"/>
                </a:solidFill>
              </a:rPr>
              <a:t> sur les relations </a:t>
            </a:r>
            <a:r>
              <a:rPr b="1" dirty="0" err="1">
                <a:solidFill>
                  <a:srgbClr val="FFFFFF"/>
                </a:solidFill>
              </a:rPr>
              <a:t>sociales</a:t>
            </a:r>
            <a:r>
              <a:rPr b="1" dirty="0">
                <a:solidFill>
                  <a:srgbClr val="FFFFFF"/>
                </a:solidFill>
              </a:rPr>
              <a:t> : « La tendresse </a:t>
            </a:r>
            <a:r>
              <a:rPr b="1" dirty="0" err="1">
                <a:solidFill>
                  <a:srgbClr val="FFFFFF"/>
                </a:solidFill>
              </a:rPr>
              <a:t>est</a:t>
            </a:r>
            <a:r>
              <a:rPr b="1" dirty="0">
                <a:solidFill>
                  <a:srgbClr val="FFFFFF"/>
                </a:solidFill>
              </a:rPr>
              <a:t> tout </a:t>
            </a:r>
            <a:r>
              <a:rPr b="1" dirty="0" err="1">
                <a:solidFill>
                  <a:srgbClr val="FFFFFF"/>
                </a:solidFill>
              </a:rPr>
              <a:t>aussi</a:t>
            </a:r>
            <a:r>
              <a:rPr b="1" dirty="0">
                <a:solidFill>
                  <a:srgbClr val="FFFFFF"/>
                </a:solidFill>
              </a:rPr>
              <a:t> </a:t>
            </a:r>
            <a:r>
              <a:rPr b="1" dirty="0" err="1">
                <a:solidFill>
                  <a:srgbClr val="FFFFFF"/>
                </a:solidFill>
              </a:rPr>
              <a:t>importante</a:t>
            </a:r>
            <a:r>
              <a:rPr b="1" dirty="0">
                <a:solidFill>
                  <a:srgbClr val="FFFFFF"/>
                </a:solidFill>
              </a:rPr>
              <a:t>. Nous </a:t>
            </a:r>
            <a:r>
              <a:rPr b="1" dirty="0" err="1">
                <a:solidFill>
                  <a:srgbClr val="FFFFFF"/>
                </a:solidFill>
              </a:rPr>
              <a:t>recevons</a:t>
            </a:r>
            <a:r>
              <a:rPr b="1" dirty="0">
                <a:solidFill>
                  <a:srgbClr val="FFFFFF"/>
                </a:solidFill>
              </a:rPr>
              <a:t> la tendresse de la Terre-</a:t>
            </a:r>
            <a:r>
              <a:rPr b="1" dirty="0" err="1">
                <a:solidFill>
                  <a:srgbClr val="FFFFFF"/>
                </a:solidFill>
              </a:rPr>
              <a:t>Mère</a:t>
            </a:r>
            <a:r>
              <a:rPr b="1" dirty="0">
                <a:solidFill>
                  <a:srgbClr val="FFFFFF"/>
                </a:solidFill>
              </a:rPr>
              <a:t> par </a:t>
            </a:r>
            <a:r>
              <a:rPr b="1" dirty="0" err="1">
                <a:solidFill>
                  <a:srgbClr val="FFFFFF"/>
                </a:solidFill>
              </a:rPr>
              <a:t>l’environnement</a:t>
            </a:r>
            <a:r>
              <a:rPr b="1" dirty="0">
                <a:solidFill>
                  <a:srgbClr val="FFFFFF"/>
                </a:solidFill>
              </a:rPr>
              <a:t>, qui </a:t>
            </a:r>
            <a:r>
              <a:rPr b="1" dirty="0" err="1">
                <a:solidFill>
                  <a:srgbClr val="FFFFFF"/>
                </a:solidFill>
              </a:rPr>
              <a:t>prend</a:t>
            </a:r>
            <a:r>
              <a:rPr b="1" dirty="0">
                <a:solidFill>
                  <a:srgbClr val="FFFFFF"/>
                </a:solidFill>
              </a:rPr>
              <a:t> </a:t>
            </a:r>
            <a:r>
              <a:rPr b="1" dirty="0" err="1">
                <a:solidFill>
                  <a:srgbClr val="FFFFFF"/>
                </a:solidFill>
              </a:rPr>
              <a:t>soin</a:t>
            </a:r>
            <a:r>
              <a:rPr b="1" dirty="0">
                <a:solidFill>
                  <a:srgbClr val="FFFFFF"/>
                </a:solidFill>
              </a:rPr>
              <a:t> de nous. Nous </a:t>
            </a:r>
            <a:r>
              <a:rPr b="1" dirty="0" err="1">
                <a:solidFill>
                  <a:srgbClr val="FFFFFF"/>
                </a:solidFill>
              </a:rPr>
              <a:t>aussi</a:t>
            </a:r>
            <a:r>
              <a:rPr b="1" dirty="0">
                <a:solidFill>
                  <a:srgbClr val="FFFFFF"/>
                </a:solidFill>
              </a:rPr>
              <a:t>, nous </a:t>
            </a:r>
            <a:r>
              <a:rPr b="1" dirty="0" err="1">
                <a:solidFill>
                  <a:srgbClr val="FFFFFF"/>
                </a:solidFill>
              </a:rPr>
              <a:t>devons</a:t>
            </a:r>
            <a:r>
              <a:rPr b="1" dirty="0">
                <a:solidFill>
                  <a:srgbClr val="FFFFFF"/>
                </a:solidFill>
              </a:rPr>
              <a:t> </a:t>
            </a:r>
            <a:r>
              <a:rPr b="1" dirty="0" err="1">
                <a:solidFill>
                  <a:srgbClr val="FFFFFF"/>
                </a:solidFill>
              </a:rPr>
              <a:t>agir</a:t>
            </a:r>
            <a:r>
              <a:rPr b="1" dirty="0">
                <a:solidFill>
                  <a:srgbClr val="FFFFFF"/>
                </a:solidFill>
              </a:rPr>
              <a:t> vis-à-vis de </a:t>
            </a:r>
            <a:r>
              <a:rPr b="1" dirty="0" err="1">
                <a:solidFill>
                  <a:srgbClr val="FFFFFF"/>
                </a:solidFill>
              </a:rPr>
              <a:t>nos</a:t>
            </a:r>
            <a:r>
              <a:rPr b="1" dirty="0">
                <a:solidFill>
                  <a:srgbClr val="FFFFFF"/>
                </a:solidFill>
              </a:rPr>
              <a:t> enfants, </a:t>
            </a:r>
            <a:r>
              <a:rPr b="1" dirty="0" err="1">
                <a:solidFill>
                  <a:srgbClr val="FFFFFF"/>
                </a:solidFill>
              </a:rPr>
              <a:t>d’autres</a:t>
            </a:r>
            <a:r>
              <a:rPr b="1" dirty="0">
                <a:solidFill>
                  <a:srgbClr val="FFFFFF"/>
                </a:solidFill>
              </a:rPr>
              <a:t> </a:t>
            </a:r>
            <a:r>
              <a:rPr b="1" dirty="0" err="1">
                <a:solidFill>
                  <a:srgbClr val="FFFFFF"/>
                </a:solidFill>
              </a:rPr>
              <a:t>personnes</a:t>
            </a:r>
            <a:r>
              <a:rPr b="1" dirty="0">
                <a:solidFill>
                  <a:srgbClr val="FFFFFF"/>
                </a:solidFill>
              </a:rPr>
              <a:t>, de </a:t>
            </a:r>
            <a:r>
              <a:rPr b="1" dirty="0" err="1">
                <a:solidFill>
                  <a:srgbClr val="FFFFFF"/>
                </a:solidFill>
              </a:rPr>
              <a:t>nos</a:t>
            </a:r>
            <a:r>
              <a:rPr b="1" dirty="0">
                <a:solidFill>
                  <a:srgbClr val="FFFFFF"/>
                </a:solidFill>
              </a:rPr>
              <a:t> </a:t>
            </a:r>
            <a:r>
              <a:rPr b="1" dirty="0" err="1">
                <a:solidFill>
                  <a:srgbClr val="FFFFFF"/>
                </a:solidFill>
              </a:rPr>
              <a:t>Aîné.e.s</a:t>
            </a:r>
            <a:r>
              <a:rPr b="1" dirty="0">
                <a:solidFill>
                  <a:srgbClr val="FFFFFF"/>
                </a:solidFill>
              </a:rPr>
              <a:t>, des </a:t>
            </a:r>
            <a:r>
              <a:rPr b="1" dirty="0" err="1">
                <a:solidFill>
                  <a:srgbClr val="FFFFFF"/>
                </a:solidFill>
              </a:rPr>
              <a:t>kokom</a:t>
            </a:r>
            <a:r>
              <a:rPr b="1" dirty="0">
                <a:solidFill>
                  <a:srgbClr val="FFFFFF"/>
                </a:solidFill>
              </a:rPr>
              <a:t>, des </a:t>
            </a:r>
            <a:r>
              <a:rPr b="1" dirty="0" err="1">
                <a:solidFill>
                  <a:srgbClr val="FFFFFF"/>
                </a:solidFill>
              </a:rPr>
              <a:t>mocom</a:t>
            </a:r>
            <a:r>
              <a:rPr b="1" dirty="0">
                <a:solidFill>
                  <a:srgbClr val="FFFFFF"/>
                </a:solidFill>
              </a:rPr>
              <a:t>. ».</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Picture 2" descr="Picture 2"/>
          <p:cNvPicPr>
            <a:picLocks noChangeAspect="1"/>
          </p:cNvPicPr>
          <p:nvPr/>
        </p:nvPicPr>
        <p:blipFill>
          <a:blip r:embed="rId3">
            <a:alphaModFix amt="50000"/>
          </a:blip>
          <a:srcRect l="3695" t="15751" b="3551"/>
          <a:stretch>
            <a:fillRect/>
          </a:stretch>
        </p:blipFill>
        <p:spPr>
          <a:xfrm>
            <a:off x="20" y="19373"/>
            <a:ext cx="12191960" cy="6819254"/>
          </a:xfrm>
          <a:prstGeom prst="rect">
            <a:avLst/>
          </a:prstGeom>
          <a:ln w="12700">
            <a:miter lim="400000"/>
          </a:ln>
        </p:spPr>
      </p:pic>
      <p:sp>
        <p:nvSpPr>
          <p:cNvPr id="489" name="Sous-titre 2"/>
          <p:cNvSpPr txBox="1"/>
          <p:nvPr/>
        </p:nvSpPr>
        <p:spPr>
          <a:xfrm>
            <a:off x="4179437" y="583254"/>
            <a:ext cx="7774465" cy="6670039"/>
          </a:xfrm>
          <a:prstGeom prst="rect">
            <a:avLst/>
          </a:prstGeom>
          <a:ln w="12700">
            <a:miter lim="400000"/>
          </a:ln>
          <a:effectLst>
            <a:outerShdw blurRad="203200" dist="39865" dir="19583746" rotWithShape="0">
              <a:srgbClr val="000000">
                <a:alpha val="8796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pPr marL="280736" indent="-280736">
              <a:lnSpc>
                <a:spcPct val="110000"/>
              </a:lnSpc>
              <a:spcBef>
                <a:spcPts val="1800"/>
              </a:spcBef>
              <a:buClr>
                <a:srgbClr val="FFCD00"/>
              </a:buClr>
              <a:buSzPct val="150000"/>
              <a:buChar char="•"/>
              <a:defRPr sz="2200">
                <a:solidFill>
                  <a:srgbClr val="FFFFFF"/>
                </a:solidFill>
                <a:effectLst>
                  <a:outerShdw blurRad="38100" dir="18900000" rotWithShape="0">
                    <a:srgbClr val="000000"/>
                  </a:outerShdw>
                </a:effectLst>
                <a:latin typeface="+mn-lt"/>
                <a:ea typeface="+mn-ea"/>
                <a:cs typeface="+mn-cs"/>
                <a:sym typeface="Roboto"/>
              </a:defRPr>
            </a:pPr>
            <a:r>
              <a:t>Du récit cosmogonique découle des leçons principes importants à respecter au sein de la communauté. </a:t>
            </a:r>
            <a:br/>
            <a:r>
              <a:t>« À partir de cette réaction de la création de l’univers, les lois aussi se sont établies et l’une de ces lois, c’est la loi naturelle, la loi de l’univers. La loi naturelle, c’est l’égalité. ». Cette égalité est exprimée par la connaissance biologique de la constitution générale de toute forme de vie, de tout élément de la matière. </a:t>
            </a:r>
          </a:p>
          <a:p>
            <a:pPr marL="280736" indent="-280736">
              <a:lnSpc>
                <a:spcPct val="110000"/>
              </a:lnSpc>
              <a:spcBef>
                <a:spcPts val="1800"/>
              </a:spcBef>
              <a:buClr>
                <a:srgbClr val="FFCD00"/>
              </a:buClr>
              <a:buSzPct val="150000"/>
              <a:buChar char="•"/>
              <a:defRPr sz="2200">
                <a:solidFill>
                  <a:srgbClr val="FFFFFF"/>
                </a:solidFill>
                <a:effectLst>
                  <a:outerShdw blurRad="38100" dir="18900000" rotWithShape="0">
                    <a:srgbClr val="000000"/>
                  </a:outerShdw>
                </a:effectLst>
                <a:latin typeface="+mn-lt"/>
                <a:ea typeface="+mn-ea"/>
                <a:cs typeface="+mn-cs"/>
                <a:sym typeface="Roboto"/>
              </a:defRPr>
            </a:pPr>
            <a:r>
              <a:t>Accueillir des personnes, c’est aussi une question d’égalité. </a:t>
            </a:r>
          </a:p>
          <a:p>
            <a:pPr marL="280736" indent="-280736">
              <a:lnSpc>
                <a:spcPct val="110000"/>
              </a:lnSpc>
              <a:spcBef>
                <a:spcPts val="1800"/>
              </a:spcBef>
              <a:buClr>
                <a:srgbClr val="FFCD00"/>
              </a:buClr>
              <a:buSzPct val="150000"/>
              <a:buChar char="•"/>
              <a:defRPr sz="2200">
                <a:solidFill>
                  <a:srgbClr val="FFFFFF"/>
                </a:solidFill>
                <a:effectLst>
                  <a:outerShdw blurRad="38100" dir="18900000" rotWithShape="0">
                    <a:srgbClr val="000000"/>
                  </a:outerShdw>
                </a:effectLst>
                <a:latin typeface="+mn-lt"/>
                <a:ea typeface="+mn-ea"/>
                <a:cs typeface="+mn-cs"/>
                <a:sym typeface="Roboto"/>
              </a:defRPr>
            </a:pPr>
            <a:r>
              <a:t>Quand on établit une société, l’amour, la sagesse, la vérité, la rectitude, le cœur, le courage, le respect sont les principes qu’il faut respecter afin d’établir une organisation égalitaire. </a:t>
            </a:r>
          </a:p>
        </p:txBody>
      </p:sp>
      <p:sp>
        <p:nvSpPr>
          <p:cNvPr id="490" name="Straight Connector 17"/>
          <p:cNvSpPr/>
          <p:nvPr/>
        </p:nvSpPr>
        <p:spPr>
          <a:xfrm flipH="1">
            <a:off x="4009224" y="509795"/>
            <a:ext cx="1" cy="5877157"/>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91" name="Titre 1"/>
          <p:cNvSpPr txBox="1"/>
          <p:nvPr/>
        </p:nvSpPr>
        <p:spPr>
          <a:xfrm>
            <a:off x="266824" y="2178395"/>
            <a:ext cx="3445189" cy="2793958"/>
          </a:xfrm>
          <a:prstGeom prst="rect">
            <a:avLst/>
          </a:prstGeom>
          <a:ln w="12700">
            <a:miter lim="400000"/>
          </a:ln>
          <a:effectLst>
            <a:outerShdw blurRad="5080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algn="r">
              <a:defRPr sz="4000" spc="39">
                <a:solidFill>
                  <a:srgbClr val="FFFFFF"/>
                </a:solidFill>
                <a:latin typeface="Volkhov-Regular"/>
                <a:ea typeface="Volkhov-Regular"/>
                <a:cs typeface="Volkhov-Regular"/>
                <a:sym typeface="Volkhov-Regular"/>
              </a:defRPr>
            </a:lvl1pPr>
          </a:lstStyle>
          <a:p>
            <a:r>
              <a:t>Vision de la communauté et rapport aux autres </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icture 2">
            <a:extLst>
              <a:ext uri="{FF2B5EF4-FFF2-40B4-BE49-F238E27FC236}">
                <a16:creationId xmlns:a16="http://schemas.microsoft.com/office/drawing/2014/main" id="{08ECA7C3-E234-4AFC-8C72-BCFE6BD3165B}"/>
              </a:ext>
            </a:extLst>
          </p:cNvPr>
          <p:cNvPicPr>
            <a:picLocks noChangeAspect="1"/>
          </p:cNvPicPr>
          <p:nvPr/>
        </p:nvPicPr>
        <p:blipFill>
          <a:blip r:embed="rId3">
            <a:alphaModFix amt="50000"/>
          </a:blip>
          <a:srcRect l="4731" t="10190" r="28747"/>
          <a:stretch>
            <a:fillRect/>
          </a:stretch>
        </p:blipFill>
        <p:spPr>
          <a:xfrm>
            <a:off x="45720" y="0"/>
            <a:ext cx="12410823" cy="11100711"/>
          </a:xfrm>
          <a:prstGeom prst="rect">
            <a:avLst/>
          </a:prstGeom>
          <a:ln w="12700">
            <a:miter lim="400000"/>
          </a:ln>
          <a:effectLst>
            <a:outerShdw blurRad="381000" dist="152400" rotWithShape="0">
              <a:srgbClr val="000000">
                <a:alpha val="10000"/>
              </a:srgbClr>
            </a:outerShdw>
          </a:effectLst>
        </p:spPr>
      </p:pic>
      <p:sp>
        <p:nvSpPr>
          <p:cNvPr id="495" name="ZoneTexte 6"/>
          <p:cNvSpPr txBox="1"/>
          <p:nvPr/>
        </p:nvSpPr>
        <p:spPr>
          <a:xfrm>
            <a:off x="45720" y="8194372"/>
            <a:ext cx="12100561" cy="20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900">
                <a:solidFill>
                  <a:srgbClr val="FFFFFF"/>
                </a:solidFill>
              </a:defRPr>
            </a:pPr>
            <a:r>
              <a:rPr u="sng">
                <a:solidFill>
                  <a:srgbClr val="0563C1"/>
                </a:solidFill>
                <a:uFill>
                  <a:solidFill>
                    <a:srgbClr val="0563C1"/>
                  </a:solidFill>
                </a:uFill>
                <a:hlinkClick r:id="rId4"/>
              </a:rPr>
              <a:t>Cette photo</a:t>
            </a:r>
            <a:r>
              <a:t> par Auteur inconnu est soumise à la licence </a:t>
            </a:r>
            <a:r>
              <a:rPr u="sng">
                <a:solidFill>
                  <a:srgbClr val="0563C1"/>
                </a:solidFill>
                <a:uFill>
                  <a:solidFill>
                    <a:srgbClr val="0563C1"/>
                  </a:solidFill>
                </a:uFill>
                <a:hlinkClick r:id="rId5"/>
              </a:rPr>
              <a:t>CC BY-NC-ND</a:t>
            </a:r>
          </a:p>
        </p:txBody>
      </p:sp>
      <p:sp>
        <p:nvSpPr>
          <p:cNvPr id="496" name="Rectangle 31"/>
          <p:cNvSpPr/>
          <p:nvPr/>
        </p:nvSpPr>
        <p:spPr>
          <a:xfrm>
            <a:off x="2563557" y="3728125"/>
            <a:ext cx="7070572" cy="10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497" name="Actualisation"/>
          <p:cNvSpPr txBox="1"/>
          <p:nvPr/>
        </p:nvSpPr>
        <p:spPr>
          <a:xfrm>
            <a:off x="1300685" y="1718036"/>
            <a:ext cx="9520116" cy="20763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algn="ctr">
              <a:lnSpc>
                <a:spcPct val="110000"/>
              </a:lnSpc>
              <a:defRPr sz="8500" spc="85">
                <a:solidFill>
                  <a:srgbClr val="FFFFFF"/>
                </a:solidFill>
                <a:latin typeface="Volkhov-Regular"/>
                <a:ea typeface="Volkhov-Regular"/>
                <a:cs typeface="Volkhov-Regular"/>
                <a:sym typeface="Volkhov-Regular"/>
              </a:defRPr>
            </a:lvl1pPr>
          </a:lstStyle>
          <a:p>
            <a:r>
              <a:t>Actualisation</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99" name="Picture 2" descr="Picture 2"/>
          <p:cNvPicPr>
            <a:picLocks noChangeAspect="1"/>
          </p:cNvPicPr>
          <p:nvPr/>
        </p:nvPicPr>
        <p:blipFill>
          <a:blip r:embed="rId3"/>
          <a:srcRect l="15680" r="12050"/>
          <a:stretch>
            <a:fillRect/>
          </a:stretch>
        </p:blipFill>
        <p:spPr>
          <a:xfrm>
            <a:off x="-4105" y="1"/>
            <a:ext cx="4956152" cy="6857999"/>
          </a:xfrm>
          <a:prstGeom prst="rect">
            <a:avLst/>
          </a:prstGeom>
          <a:ln w="12700">
            <a:miter lim="400000"/>
          </a:ln>
          <a:effectLst>
            <a:outerShdw blurRad="381000" dist="152400" rotWithShape="0">
              <a:srgbClr val="000000">
                <a:alpha val="10000"/>
              </a:srgbClr>
            </a:outerShdw>
          </a:effectLst>
        </p:spPr>
      </p:pic>
      <p:sp>
        <p:nvSpPr>
          <p:cNvPr id="500" name="Titre 1"/>
          <p:cNvSpPr txBox="1"/>
          <p:nvPr/>
        </p:nvSpPr>
        <p:spPr>
          <a:xfrm>
            <a:off x="5348840" y="250864"/>
            <a:ext cx="6587414" cy="14196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defTabSz="420623">
              <a:lnSpc>
                <a:spcPct val="110000"/>
              </a:lnSpc>
              <a:defRPr sz="3312" spc="33">
                <a:solidFill>
                  <a:srgbClr val="FFFFFF"/>
                </a:solidFill>
                <a:latin typeface="Volkhov-Regular"/>
                <a:ea typeface="Volkhov-Regular"/>
                <a:cs typeface="Volkhov-Regular"/>
                <a:sym typeface="Volkhov-Regular"/>
              </a:defRPr>
            </a:lvl1pPr>
          </a:lstStyle>
          <a:p>
            <a:r>
              <a:t>Le rapport des jeunes des Premiers Peuples à leur culture</a:t>
            </a:r>
          </a:p>
        </p:txBody>
      </p:sp>
      <p:sp>
        <p:nvSpPr>
          <p:cNvPr id="501" name="Rectangle 31"/>
          <p:cNvSpPr/>
          <p:nvPr/>
        </p:nvSpPr>
        <p:spPr>
          <a:xfrm>
            <a:off x="5421718" y="1795846"/>
            <a:ext cx="6377554" cy="926"/>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
        <p:nvSpPr>
          <p:cNvPr id="502" name="Espace réservé du contenu 2"/>
          <p:cNvSpPr txBox="1"/>
          <p:nvPr/>
        </p:nvSpPr>
        <p:spPr>
          <a:xfrm>
            <a:off x="5363623" y="2010138"/>
            <a:ext cx="6434704" cy="464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621791">
              <a:lnSpc>
                <a:spcPct val="110000"/>
              </a:lnSpc>
              <a:spcBef>
                <a:spcPts val="1200"/>
              </a:spcBef>
              <a:defRPr sz="2176">
                <a:solidFill>
                  <a:srgbClr val="FFFFFF"/>
                </a:solidFill>
                <a:latin typeface="Roboto Light"/>
                <a:ea typeface="Roboto Light"/>
                <a:cs typeface="Roboto Light"/>
                <a:sym typeface="Roboto Light"/>
              </a:defRPr>
            </a:pPr>
            <a:r>
              <a:t>Celui-ci passage par : </a:t>
            </a:r>
          </a:p>
          <a:p>
            <a:pPr marL="250443" indent="-250443" defTabSz="621791">
              <a:lnSpc>
                <a:spcPct val="110000"/>
              </a:lnSpc>
              <a:spcBef>
                <a:spcPts val="1200"/>
              </a:spcBef>
              <a:buClr>
                <a:srgbClr val="FFCD00"/>
              </a:buClr>
              <a:buSzPct val="120000"/>
              <a:buFont typeface="Symbol"/>
              <a:buChar char="·"/>
              <a:defRPr sz="2176">
                <a:solidFill>
                  <a:srgbClr val="FFFFFF"/>
                </a:solidFill>
                <a:latin typeface="Roboto Light"/>
                <a:ea typeface="Roboto Light"/>
                <a:cs typeface="Roboto Light"/>
                <a:sym typeface="Roboto Light"/>
              </a:defRPr>
            </a:pPr>
            <a:r>
              <a:t>Engagements politiques et militantisme (Idle no more et autres mobilisations comme celles liées </a:t>
            </a:r>
            <a:br/>
            <a:r>
              <a:t>à l’environnement ou à la reconnaissance </a:t>
            </a:r>
            <a:br/>
            <a:r>
              <a:t>du racisme systémique afin de lutter contre </a:t>
            </a:r>
            <a:br/>
            <a:r>
              <a:t>ses effets). </a:t>
            </a:r>
          </a:p>
          <a:p>
            <a:pPr marL="250443" indent="-250443" defTabSz="621791">
              <a:lnSpc>
                <a:spcPct val="110000"/>
              </a:lnSpc>
              <a:spcBef>
                <a:spcPts val="1200"/>
              </a:spcBef>
              <a:buClr>
                <a:srgbClr val="FFCD00"/>
              </a:buClr>
              <a:buSzPct val="120000"/>
              <a:buFont typeface="Symbol"/>
              <a:buChar char="·"/>
              <a:defRPr sz="2176">
                <a:solidFill>
                  <a:srgbClr val="FFFFFF"/>
                </a:solidFill>
                <a:latin typeface="Roboto Light"/>
                <a:ea typeface="Roboto Light"/>
                <a:cs typeface="Roboto Light"/>
                <a:sym typeface="Roboto Light"/>
              </a:defRPr>
            </a:pPr>
            <a:r>
              <a:t>Promotion des activités culturelles des Premiers Peuples (fêtes, création artistique, l’artisanat, etc.).</a:t>
            </a:r>
          </a:p>
          <a:p>
            <a:pPr marL="250443" indent="-250443" defTabSz="621791">
              <a:lnSpc>
                <a:spcPct val="110000"/>
              </a:lnSpc>
              <a:spcBef>
                <a:spcPts val="1200"/>
              </a:spcBef>
              <a:buClr>
                <a:srgbClr val="FFCD00"/>
              </a:buClr>
              <a:buSzPct val="120000"/>
              <a:buFont typeface="Symbol"/>
              <a:buChar char="·"/>
              <a:defRPr sz="2176">
                <a:solidFill>
                  <a:srgbClr val="FFFFFF"/>
                </a:solidFill>
                <a:latin typeface="Roboto Light"/>
                <a:ea typeface="Roboto Light"/>
                <a:cs typeface="Roboto Light"/>
                <a:sym typeface="Roboto Light"/>
              </a:defRPr>
            </a:pPr>
            <a:r>
              <a:t>Promotion des langues autochtones et apprentissage de celles-ci.  </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06" name="Picture 2" descr="Picture 2"/>
          <p:cNvPicPr>
            <a:picLocks noChangeAspect="1"/>
          </p:cNvPicPr>
          <p:nvPr/>
        </p:nvPicPr>
        <p:blipFill>
          <a:blip r:embed="rId3"/>
          <a:srcRect l="299" t="4515" r="49161"/>
          <a:stretch>
            <a:fillRect/>
          </a:stretch>
        </p:blipFill>
        <p:spPr>
          <a:xfrm>
            <a:off x="0" y="0"/>
            <a:ext cx="4852736" cy="6853482"/>
          </a:xfrm>
          <a:prstGeom prst="rect">
            <a:avLst/>
          </a:prstGeom>
          <a:ln w="12700">
            <a:miter lim="400000"/>
          </a:ln>
        </p:spPr>
      </p:pic>
      <p:sp>
        <p:nvSpPr>
          <p:cNvPr id="507" name="Sous-titre 2"/>
          <p:cNvSpPr txBox="1"/>
          <p:nvPr/>
        </p:nvSpPr>
        <p:spPr>
          <a:xfrm>
            <a:off x="5192384" y="322412"/>
            <a:ext cx="6556794" cy="68195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43839" indent="-243839" defTabSz="585215">
              <a:lnSpc>
                <a:spcPct val="120000"/>
              </a:lnSpc>
              <a:spcBef>
                <a:spcPts val="12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dirty="0">
                <a:solidFill>
                  <a:srgbClr val="FFFFFF"/>
                </a:solidFill>
              </a:rPr>
              <a:t>Le </a:t>
            </a:r>
            <a:r>
              <a:rPr dirty="0" err="1">
                <a:solidFill>
                  <a:srgbClr val="FFFFFF"/>
                </a:solidFill>
              </a:rPr>
              <a:t>collectif</a:t>
            </a:r>
            <a:r>
              <a:rPr dirty="0">
                <a:solidFill>
                  <a:srgbClr val="FFFFFF"/>
                </a:solidFill>
              </a:rPr>
              <a:t> du </a:t>
            </a:r>
            <a:r>
              <a:rPr i="1" dirty="0" err="1">
                <a:solidFill>
                  <a:srgbClr val="FFFFFF"/>
                </a:solidFill>
                <a:latin typeface="+mn-lt"/>
                <a:ea typeface="+mn-ea"/>
                <a:cs typeface="+mn-cs"/>
                <a:sym typeface="Roboto"/>
              </a:rPr>
              <a:t>Manifeste</a:t>
            </a:r>
            <a:r>
              <a:rPr i="1" dirty="0">
                <a:solidFill>
                  <a:srgbClr val="FFFFFF"/>
                </a:solidFill>
                <a:latin typeface="+mn-lt"/>
                <a:ea typeface="+mn-ea"/>
                <a:cs typeface="+mn-cs"/>
                <a:sym typeface="Roboto"/>
              </a:rPr>
              <a:t> des Premiers </a:t>
            </a:r>
            <a:r>
              <a:rPr i="1" dirty="0" err="1">
                <a:solidFill>
                  <a:srgbClr val="FFFFFF"/>
                </a:solidFill>
                <a:latin typeface="+mn-lt"/>
                <a:ea typeface="+mn-ea"/>
                <a:cs typeface="+mn-cs"/>
                <a:sym typeface="Roboto"/>
              </a:rPr>
              <a:t>Peuples</a:t>
            </a:r>
            <a:r>
              <a:rPr dirty="0">
                <a:solidFill>
                  <a:srgbClr val="FFFFFF"/>
                </a:solidFill>
              </a:rPr>
              <a:t> </a:t>
            </a:r>
            <a:r>
              <a:rPr dirty="0" err="1">
                <a:solidFill>
                  <a:srgbClr val="FFFFFF"/>
                </a:solidFill>
              </a:rPr>
              <a:t>insiste</a:t>
            </a:r>
            <a:r>
              <a:rPr dirty="0">
                <a:solidFill>
                  <a:srgbClr val="FFFFFF"/>
                </a:solidFill>
              </a:rPr>
              <a:t> sur </a:t>
            </a:r>
            <a:r>
              <a:rPr dirty="0" err="1">
                <a:solidFill>
                  <a:srgbClr val="FFFFFF"/>
                </a:solidFill>
              </a:rPr>
              <a:t>l’importance</a:t>
            </a:r>
            <a:r>
              <a:rPr dirty="0">
                <a:solidFill>
                  <a:srgbClr val="FFFFFF"/>
                </a:solidFill>
              </a:rPr>
              <a:t> de conserver la tradition </a:t>
            </a:r>
            <a:r>
              <a:rPr dirty="0" err="1">
                <a:solidFill>
                  <a:srgbClr val="FFFFFF"/>
                </a:solidFill>
              </a:rPr>
              <a:t>orale</a:t>
            </a:r>
            <a:r>
              <a:rPr dirty="0">
                <a:solidFill>
                  <a:srgbClr val="FFFFFF"/>
                </a:solidFill>
              </a:rPr>
              <a:t> : </a:t>
            </a:r>
            <a:endParaRPr lang="fr-CA" dirty="0">
              <a:solidFill>
                <a:srgbClr val="FFFFFF"/>
              </a:solidFill>
            </a:endParaRPr>
          </a:p>
          <a:p>
            <a:pPr marL="243839" indent="-243839" defTabSz="585215">
              <a:lnSpc>
                <a:spcPct val="120000"/>
              </a:lnSpc>
              <a:spcBef>
                <a:spcPts val="1200"/>
              </a:spcBef>
              <a:buClr>
                <a:srgbClr val="FFCD00"/>
              </a:buClr>
              <a:buSzPct val="120000"/>
              <a:buFont typeface="Symbol"/>
              <a:buChar char="·"/>
              <a:defRPr sz="1792">
                <a:solidFill>
                  <a:srgbClr val="FFFFFF"/>
                </a:solidFill>
                <a:latin typeface="Roboto Light"/>
                <a:ea typeface="Roboto Light"/>
                <a:cs typeface="Roboto Light"/>
                <a:sym typeface="Roboto Light"/>
              </a:defRPr>
            </a:pPr>
            <a:r>
              <a:rPr dirty="0">
                <a:solidFill>
                  <a:srgbClr val="FFFFFF"/>
                </a:solidFill>
              </a:rPr>
              <a:t>« Il </a:t>
            </a:r>
            <a:r>
              <a:rPr dirty="0" err="1">
                <a:solidFill>
                  <a:srgbClr val="FFFFFF"/>
                </a:solidFill>
              </a:rPr>
              <a:t>est</a:t>
            </a:r>
            <a:r>
              <a:rPr dirty="0">
                <a:solidFill>
                  <a:srgbClr val="FFFFFF"/>
                </a:solidFill>
              </a:rPr>
              <a:t> </a:t>
            </a:r>
            <a:r>
              <a:rPr dirty="0" err="1">
                <a:solidFill>
                  <a:srgbClr val="FFFFFF"/>
                </a:solidFill>
              </a:rPr>
              <a:t>donc</a:t>
            </a:r>
            <a:r>
              <a:rPr dirty="0">
                <a:solidFill>
                  <a:srgbClr val="FFFFFF"/>
                </a:solidFill>
              </a:rPr>
              <a:t> </a:t>
            </a:r>
            <a:r>
              <a:rPr dirty="0" err="1">
                <a:solidFill>
                  <a:srgbClr val="FFFFFF"/>
                </a:solidFill>
              </a:rPr>
              <a:t>fondamental</a:t>
            </a:r>
            <a:r>
              <a:rPr dirty="0">
                <a:solidFill>
                  <a:srgbClr val="FFFFFF"/>
                </a:solidFill>
              </a:rPr>
              <a:t> de </a:t>
            </a:r>
            <a:r>
              <a:rPr dirty="0" err="1">
                <a:solidFill>
                  <a:srgbClr val="FFFFFF"/>
                </a:solidFill>
              </a:rPr>
              <a:t>créer</a:t>
            </a:r>
            <a:r>
              <a:rPr dirty="0">
                <a:solidFill>
                  <a:srgbClr val="FFFFFF"/>
                </a:solidFill>
              </a:rPr>
              <a:t> des </a:t>
            </a:r>
            <a:r>
              <a:rPr dirty="0" err="1">
                <a:solidFill>
                  <a:srgbClr val="FFFFFF"/>
                </a:solidFill>
              </a:rPr>
              <a:t>espaces</a:t>
            </a:r>
            <a:r>
              <a:rPr dirty="0">
                <a:solidFill>
                  <a:srgbClr val="FFFFFF"/>
                </a:solidFill>
              </a:rPr>
              <a:t> de </a:t>
            </a:r>
            <a:r>
              <a:rPr dirty="0" err="1">
                <a:solidFill>
                  <a:srgbClr val="FFFFFF"/>
                </a:solidFill>
              </a:rPr>
              <a:t>libération</a:t>
            </a:r>
            <a:r>
              <a:rPr dirty="0">
                <a:solidFill>
                  <a:srgbClr val="FFFFFF"/>
                </a:solidFill>
              </a:rPr>
              <a:t> de la parole pour </a:t>
            </a:r>
            <a:r>
              <a:rPr dirty="0" err="1">
                <a:solidFill>
                  <a:srgbClr val="FFFFFF"/>
                </a:solidFill>
              </a:rPr>
              <a:t>raconter</a:t>
            </a:r>
            <a:r>
              <a:rPr dirty="0">
                <a:solidFill>
                  <a:srgbClr val="FFFFFF"/>
                </a:solidFill>
              </a:rPr>
              <a:t> </a:t>
            </a:r>
            <a:r>
              <a:rPr dirty="0" err="1">
                <a:solidFill>
                  <a:srgbClr val="FFFFFF"/>
                </a:solidFill>
              </a:rPr>
              <a:t>nos</a:t>
            </a:r>
            <a:r>
              <a:rPr dirty="0">
                <a:solidFill>
                  <a:srgbClr val="FFFFFF"/>
                </a:solidFill>
              </a:rPr>
              <a:t> </a:t>
            </a:r>
            <a:r>
              <a:rPr dirty="0" err="1">
                <a:solidFill>
                  <a:srgbClr val="FFFFFF"/>
                </a:solidFill>
              </a:rPr>
              <a:t>récits</a:t>
            </a:r>
            <a:r>
              <a:rPr dirty="0">
                <a:solidFill>
                  <a:srgbClr val="FFFFFF"/>
                </a:solidFill>
              </a:rPr>
              <a:t> de vie et les faire </a:t>
            </a:r>
            <a:r>
              <a:rPr dirty="0" err="1">
                <a:solidFill>
                  <a:srgbClr val="FFFFFF"/>
                </a:solidFill>
              </a:rPr>
              <a:t>confluer</a:t>
            </a:r>
            <a:r>
              <a:rPr dirty="0">
                <a:solidFill>
                  <a:srgbClr val="FFFFFF"/>
                </a:solidFill>
              </a:rPr>
              <a:t> </a:t>
            </a:r>
            <a:r>
              <a:rPr dirty="0" err="1">
                <a:solidFill>
                  <a:srgbClr val="FFFFFF"/>
                </a:solidFill>
              </a:rPr>
              <a:t>vers</a:t>
            </a:r>
            <a:r>
              <a:rPr dirty="0">
                <a:solidFill>
                  <a:srgbClr val="FFFFFF"/>
                </a:solidFill>
              </a:rPr>
              <a:t> </a:t>
            </a:r>
            <a:r>
              <a:rPr dirty="0" err="1">
                <a:solidFill>
                  <a:srgbClr val="FFFFFF"/>
                </a:solidFill>
              </a:rPr>
              <a:t>une</a:t>
            </a:r>
            <a:r>
              <a:rPr dirty="0">
                <a:solidFill>
                  <a:srgbClr val="FFFFFF"/>
                </a:solidFill>
              </a:rPr>
              <a:t> nouvelle </a:t>
            </a:r>
            <a:r>
              <a:rPr dirty="0" err="1">
                <a:solidFill>
                  <a:srgbClr val="FFFFFF"/>
                </a:solidFill>
              </a:rPr>
              <a:t>trame</a:t>
            </a:r>
            <a:r>
              <a:rPr dirty="0">
                <a:solidFill>
                  <a:srgbClr val="FFFFFF"/>
                </a:solidFill>
              </a:rPr>
              <a:t> collective. </a:t>
            </a:r>
            <a:r>
              <a:rPr dirty="0" err="1">
                <a:solidFill>
                  <a:srgbClr val="FFFFFF"/>
                </a:solidFill>
              </a:rPr>
              <a:t>Ces</a:t>
            </a:r>
            <a:r>
              <a:rPr dirty="0">
                <a:solidFill>
                  <a:srgbClr val="FFFFFF"/>
                </a:solidFill>
              </a:rPr>
              <a:t> </a:t>
            </a:r>
            <a:r>
              <a:rPr dirty="0" err="1">
                <a:solidFill>
                  <a:srgbClr val="FFFFFF"/>
                </a:solidFill>
              </a:rPr>
              <a:t>mémoires</a:t>
            </a:r>
            <a:r>
              <a:rPr dirty="0">
                <a:solidFill>
                  <a:srgbClr val="FFFFFF"/>
                </a:solidFill>
              </a:rPr>
              <a:t>, </a:t>
            </a:r>
            <a:r>
              <a:rPr dirty="0" err="1">
                <a:solidFill>
                  <a:srgbClr val="FFFFFF"/>
                </a:solidFill>
              </a:rPr>
              <a:t>une</a:t>
            </a:r>
            <a:r>
              <a:rPr dirty="0">
                <a:solidFill>
                  <a:srgbClr val="FFFFFF"/>
                </a:solidFill>
              </a:rPr>
              <a:t> </a:t>
            </a:r>
            <a:r>
              <a:rPr dirty="0" err="1">
                <a:solidFill>
                  <a:srgbClr val="FFFFFF"/>
                </a:solidFill>
              </a:rPr>
              <a:t>fois</a:t>
            </a:r>
            <a:r>
              <a:rPr dirty="0">
                <a:solidFill>
                  <a:srgbClr val="FFFFFF"/>
                </a:solidFill>
              </a:rPr>
              <a:t> </a:t>
            </a:r>
            <a:r>
              <a:rPr dirty="0" err="1">
                <a:solidFill>
                  <a:srgbClr val="FFFFFF"/>
                </a:solidFill>
              </a:rPr>
              <a:t>enregistrées</a:t>
            </a:r>
            <a:r>
              <a:rPr dirty="0">
                <a:solidFill>
                  <a:srgbClr val="FFFFFF"/>
                </a:solidFill>
              </a:rPr>
              <a:t>, </a:t>
            </a:r>
            <a:r>
              <a:rPr dirty="0" err="1">
                <a:solidFill>
                  <a:srgbClr val="FFFFFF"/>
                </a:solidFill>
              </a:rPr>
              <a:t>peuvent</a:t>
            </a:r>
            <a:r>
              <a:rPr dirty="0">
                <a:solidFill>
                  <a:srgbClr val="FFFFFF"/>
                </a:solidFill>
              </a:rPr>
              <a:t> </a:t>
            </a:r>
            <a:r>
              <a:rPr dirty="0" err="1">
                <a:solidFill>
                  <a:srgbClr val="FFFFFF"/>
                </a:solidFill>
              </a:rPr>
              <a:t>être</a:t>
            </a:r>
            <a:r>
              <a:rPr dirty="0">
                <a:solidFill>
                  <a:srgbClr val="FFFFFF"/>
                </a:solidFill>
              </a:rPr>
              <a:t> </a:t>
            </a:r>
            <a:r>
              <a:rPr dirty="0" err="1">
                <a:solidFill>
                  <a:srgbClr val="FFFFFF"/>
                </a:solidFill>
              </a:rPr>
              <a:t>partagées</a:t>
            </a:r>
            <a:r>
              <a:rPr dirty="0">
                <a:solidFill>
                  <a:srgbClr val="FFFFFF"/>
                </a:solidFill>
              </a:rPr>
              <a:t>, reçues, et </a:t>
            </a:r>
            <a:r>
              <a:rPr dirty="0" err="1">
                <a:solidFill>
                  <a:srgbClr val="FFFFFF"/>
                </a:solidFill>
              </a:rPr>
              <a:t>ainsi</a:t>
            </a:r>
            <a:r>
              <a:rPr dirty="0">
                <a:solidFill>
                  <a:srgbClr val="FFFFFF"/>
                </a:solidFill>
              </a:rPr>
              <a:t> </a:t>
            </a:r>
            <a:r>
              <a:rPr dirty="0" err="1">
                <a:solidFill>
                  <a:srgbClr val="FFFFFF"/>
                </a:solidFill>
              </a:rPr>
              <a:t>revigorer</a:t>
            </a:r>
            <a:r>
              <a:rPr dirty="0">
                <a:solidFill>
                  <a:srgbClr val="FFFFFF"/>
                </a:solidFill>
              </a:rPr>
              <a:t> </a:t>
            </a:r>
            <a:r>
              <a:rPr dirty="0" err="1">
                <a:solidFill>
                  <a:srgbClr val="FFFFFF"/>
                </a:solidFill>
              </a:rPr>
              <a:t>nos</a:t>
            </a:r>
            <a:r>
              <a:rPr dirty="0">
                <a:solidFill>
                  <a:srgbClr val="FFFFFF"/>
                </a:solidFill>
              </a:rPr>
              <a:t> consciences </a:t>
            </a:r>
            <a:r>
              <a:rPr dirty="0" err="1">
                <a:solidFill>
                  <a:srgbClr val="FFFFFF"/>
                </a:solidFill>
              </a:rPr>
              <a:t>historiques</a:t>
            </a:r>
            <a:r>
              <a:rPr dirty="0">
                <a:solidFill>
                  <a:srgbClr val="FFFFFF"/>
                </a:solidFill>
              </a:rPr>
              <a:t>. Nous </a:t>
            </a:r>
            <a:r>
              <a:rPr dirty="0" err="1">
                <a:solidFill>
                  <a:srgbClr val="FFFFFF"/>
                </a:solidFill>
              </a:rPr>
              <a:t>pourrons</a:t>
            </a:r>
            <a:r>
              <a:rPr dirty="0">
                <a:solidFill>
                  <a:srgbClr val="FFFFFF"/>
                </a:solidFill>
              </a:rPr>
              <a:t> </a:t>
            </a:r>
            <a:r>
              <a:rPr dirty="0" err="1">
                <a:solidFill>
                  <a:srgbClr val="FFFFFF"/>
                </a:solidFill>
              </a:rPr>
              <a:t>alors</a:t>
            </a:r>
            <a:r>
              <a:rPr dirty="0">
                <a:solidFill>
                  <a:srgbClr val="FFFFFF"/>
                </a:solidFill>
              </a:rPr>
              <a:t> nous </a:t>
            </a:r>
            <a:r>
              <a:rPr dirty="0" err="1">
                <a:solidFill>
                  <a:srgbClr val="FFFFFF"/>
                </a:solidFill>
              </a:rPr>
              <a:t>délester</a:t>
            </a:r>
            <a:r>
              <a:rPr dirty="0">
                <a:solidFill>
                  <a:srgbClr val="FFFFFF"/>
                </a:solidFill>
              </a:rPr>
              <a:t> du </a:t>
            </a:r>
            <a:r>
              <a:rPr dirty="0" err="1">
                <a:solidFill>
                  <a:srgbClr val="FFFFFF"/>
                </a:solidFill>
              </a:rPr>
              <a:t>poids</a:t>
            </a:r>
            <a:r>
              <a:rPr dirty="0">
                <a:solidFill>
                  <a:srgbClr val="FFFFFF"/>
                </a:solidFill>
              </a:rPr>
              <a:t> de </a:t>
            </a:r>
            <a:r>
              <a:rPr dirty="0" err="1">
                <a:solidFill>
                  <a:srgbClr val="FFFFFF"/>
                </a:solidFill>
              </a:rPr>
              <a:t>nos</a:t>
            </a:r>
            <a:r>
              <a:rPr dirty="0">
                <a:solidFill>
                  <a:srgbClr val="FFFFFF"/>
                </a:solidFill>
              </a:rPr>
              <a:t> </a:t>
            </a:r>
            <a:r>
              <a:rPr dirty="0" err="1">
                <a:solidFill>
                  <a:srgbClr val="FFFFFF"/>
                </a:solidFill>
              </a:rPr>
              <a:t>traumatismes</a:t>
            </a:r>
            <a:r>
              <a:rPr dirty="0">
                <a:solidFill>
                  <a:srgbClr val="FFFFFF"/>
                </a:solidFill>
              </a:rPr>
              <a:t> et de </a:t>
            </a:r>
            <a:r>
              <a:rPr dirty="0" err="1">
                <a:solidFill>
                  <a:srgbClr val="FFFFFF"/>
                </a:solidFill>
              </a:rPr>
              <a:t>nos</a:t>
            </a:r>
            <a:r>
              <a:rPr dirty="0">
                <a:solidFill>
                  <a:srgbClr val="FFFFFF"/>
                </a:solidFill>
              </a:rPr>
              <a:t> </a:t>
            </a:r>
            <a:r>
              <a:rPr dirty="0" err="1">
                <a:solidFill>
                  <a:srgbClr val="FFFFFF"/>
                </a:solidFill>
              </a:rPr>
              <a:t>souffrances</a:t>
            </a:r>
            <a:r>
              <a:rPr dirty="0">
                <a:solidFill>
                  <a:srgbClr val="FFFFFF"/>
                </a:solidFill>
              </a:rPr>
              <a:t>, </a:t>
            </a:r>
            <a:r>
              <a:rPr dirty="0" err="1">
                <a:solidFill>
                  <a:srgbClr val="FFFFFF"/>
                </a:solidFill>
              </a:rPr>
              <a:t>accéder</a:t>
            </a:r>
            <a:r>
              <a:rPr dirty="0">
                <a:solidFill>
                  <a:srgbClr val="FFFFFF"/>
                </a:solidFill>
              </a:rPr>
              <a:t> aux sources riches et </a:t>
            </a:r>
            <a:r>
              <a:rPr dirty="0" err="1">
                <a:solidFill>
                  <a:srgbClr val="FFFFFF"/>
                </a:solidFill>
              </a:rPr>
              <a:t>rafraîchissantes</a:t>
            </a:r>
            <a:r>
              <a:rPr dirty="0">
                <a:solidFill>
                  <a:srgbClr val="FFFFFF"/>
                </a:solidFill>
              </a:rPr>
              <a:t> de </a:t>
            </a:r>
            <a:r>
              <a:rPr dirty="0" err="1">
                <a:solidFill>
                  <a:srgbClr val="FFFFFF"/>
                </a:solidFill>
              </a:rPr>
              <a:t>nos</a:t>
            </a:r>
            <a:r>
              <a:rPr dirty="0">
                <a:solidFill>
                  <a:srgbClr val="FFFFFF"/>
                </a:solidFill>
              </a:rPr>
              <a:t> </a:t>
            </a:r>
            <a:r>
              <a:rPr dirty="0" err="1">
                <a:solidFill>
                  <a:srgbClr val="FFFFFF"/>
                </a:solidFill>
              </a:rPr>
              <a:t>grandes</a:t>
            </a:r>
            <a:r>
              <a:rPr dirty="0">
                <a:solidFill>
                  <a:srgbClr val="FFFFFF"/>
                </a:solidFill>
              </a:rPr>
              <a:t> traditions </a:t>
            </a:r>
            <a:r>
              <a:rPr dirty="0" err="1">
                <a:solidFill>
                  <a:srgbClr val="FFFFFF"/>
                </a:solidFill>
              </a:rPr>
              <a:t>orales</a:t>
            </a:r>
            <a:r>
              <a:rPr dirty="0">
                <a:solidFill>
                  <a:srgbClr val="FFFFFF"/>
                </a:solidFill>
              </a:rPr>
              <a:t>, </a:t>
            </a:r>
            <a:r>
              <a:rPr dirty="0" err="1">
                <a:solidFill>
                  <a:srgbClr val="FFFFFF"/>
                </a:solidFill>
              </a:rPr>
              <a:t>patrimoine</a:t>
            </a:r>
            <a:r>
              <a:rPr dirty="0">
                <a:solidFill>
                  <a:srgbClr val="FFFFFF"/>
                </a:solidFill>
              </a:rPr>
              <a:t> de </a:t>
            </a:r>
            <a:r>
              <a:rPr dirty="0" err="1">
                <a:solidFill>
                  <a:srgbClr val="FFFFFF"/>
                </a:solidFill>
              </a:rPr>
              <a:t>l’humanité</a:t>
            </a:r>
            <a:r>
              <a:rPr dirty="0">
                <a:solidFill>
                  <a:srgbClr val="FFFFFF"/>
                </a:solidFill>
              </a:rPr>
              <a:t>. Une </a:t>
            </a:r>
            <a:r>
              <a:rPr dirty="0" err="1">
                <a:solidFill>
                  <a:srgbClr val="FFFFFF"/>
                </a:solidFill>
              </a:rPr>
              <a:t>fois</a:t>
            </a:r>
            <a:r>
              <a:rPr dirty="0">
                <a:solidFill>
                  <a:srgbClr val="FFFFFF"/>
                </a:solidFill>
              </a:rPr>
              <a:t> </a:t>
            </a:r>
            <a:r>
              <a:rPr dirty="0" err="1">
                <a:solidFill>
                  <a:srgbClr val="FFFFFF"/>
                </a:solidFill>
              </a:rPr>
              <a:t>réconciliés</a:t>
            </a:r>
            <a:r>
              <a:rPr dirty="0">
                <a:solidFill>
                  <a:srgbClr val="FFFFFF"/>
                </a:solidFill>
              </a:rPr>
              <a:t> avec le </a:t>
            </a:r>
            <a:r>
              <a:rPr dirty="0" err="1">
                <a:solidFill>
                  <a:srgbClr val="FFFFFF"/>
                </a:solidFill>
              </a:rPr>
              <a:t>sens</a:t>
            </a:r>
            <a:r>
              <a:rPr dirty="0">
                <a:solidFill>
                  <a:srgbClr val="FFFFFF"/>
                </a:solidFill>
              </a:rPr>
              <a:t> de </a:t>
            </a:r>
            <a:r>
              <a:rPr dirty="0" err="1">
                <a:solidFill>
                  <a:srgbClr val="FFFFFF"/>
                </a:solidFill>
              </a:rPr>
              <a:t>cette</a:t>
            </a:r>
            <a:r>
              <a:rPr dirty="0">
                <a:solidFill>
                  <a:srgbClr val="FFFFFF"/>
                </a:solidFill>
              </a:rPr>
              <a:t> </a:t>
            </a:r>
            <a:r>
              <a:rPr dirty="0" err="1">
                <a:solidFill>
                  <a:srgbClr val="FFFFFF"/>
                </a:solidFill>
              </a:rPr>
              <a:t>souffrance</a:t>
            </a:r>
            <a:r>
              <a:rPr dirty="0">
                <a:solidFill>
                  <a:srgbClr val="FFFFFF"/>
                </a:solidFill>
              </a:rPr>
              <a:t> </a:t>
            </a:r>
            <a:r>
              <a:rPr dirty="0" err="1">
                <a:solidFill>
                  <a:srgbClr val="FFFFFF"/>
                </a:solidFill>
              </a:rPr>
              <a:t>imposée</a:t>
            </a:r>
            <a:r>
              <a:rPr dirty="0">
                <a:solidFill>
                  <a:srgbClr val="FFFFFF"/>
                </a:solidFill>
              </a:rPr>
              <a:t>, nous </a:t>
            </a:r>
            <a:r>
              <a:rPr dirty="0" err="1">
                <a:solidFill>
                  <a:srgbClr val="FFFFFF"/>
                </a:solidFill>
              </a:rPr>
              <a:t>démolirons</a:t>
            </a:r>
            <a:r>
              <a:rPr dirty="0">
                <a:solidFill>
                  <a:srgbClr val="FFFFFF"/>
                </a:solidFill>
              </a:rPr>
              <a:t> les barrages qui nous </a:t>
            </a:r>
            <a:r>
              <a:rPr dirty="0" err="1">
                <a:solidFill>
                  <a:srgbClr val="FFFFFF"/>
                </a:solidFill>
              </a:rPr>
              <a:t>séparent</a:t>
            </a:r>
            <a:r>
              <a:rPr dirty="0">
                <a:solidFill>
                  <a:srgbClr val="FFFFFF"/>
                </a:solidFill>
              </a:rPr>
              <a:t> de </a:t>
            </a:r>
            <a:r>
              <a:rPr dirty="0" err="1">
                <a:solidFill>
                  <a:srgbClr val="FFFFFF"/>
                </a:solidFill>
              </a:rPr>
              <a:t>nos</a:t>
            </a:r>
            <a:r>
              <a:rPr dirty="0">
                <a:solidFill>
                  <a:srgbClr val="FFFFFF"/>
                </a:solidFill>
              </a:rPr>
              <a:t> </a:t>
            </a:r>
            <a:r>
              <a:rPr dirty="0" err="1">
                <a:solidFill>
                  <a:srgbClr val="FFFFFF"/>
                </a:solidFill>
              </a:rPr>
              <a:t>mémoires</a:t>
            </a:r>
            <a:r>
              <a:rPr dirty="0">
                <a:solidFill>
                  <a:srgbClr val="FFFFFF"/>
                </a:solidFill>
              </a:rPr>
              <a:t> </a:t>
            </a:r>
            <a:r>
              <a:rPr dirty="0" err="1">
                <a:solidFill>
                  <a:srgbClr val="FFFFFF"/>
                </a:solidFill>
              </a:rPr>
              <a:t>culturelles</a:t>
            </a:r>
            <a:r>
              <a:rPr dirty="0">
                <a:solidFill>
                  <a:srgbClr val="FFFFFF"/>
                </a:solidFill>
              </a:rPr>
              <a:t>, de </a:t>
            </a:r>
            <a:r>
              <a:rPr dirty="0" err="1">
                <a:solidFill>
                  <a:srgbClr val="FFFFFF"/>
                </a:solidFill>
              </a:rPr>
              <a:t>nos</a:t>
            </a:r>
            <a:r>
              <a:rPr dirty="0">
                <a:solidFill>
                  <a:srgbClr val="FFFFFF"/>
                </a:solidFill>
              </a:rPr>
              <a:t> </a:t>
            </a:r>
            <a:r>
              <a:rPr dirty="0" err="1">
                <a:solidFill>
                  <a:srgbClr val="FFFFFF"/>
                </a:solidFill>
              </a:rPr>
              <a:t>récits</a:t>
            </a:r>
            <a:r>
              <a:rPr dirty="0">
                <a:solidFill>
                  <a:srgbClr val="FFFFFF"/>
                </a:solidFill>
              </a:rPr>
              <a:t> </a:t>
            </a:r>
            <a:r>
              <a:rPr dirty="0" err="1">
                <a:solidFill>
                  <a:srgbClr val="FFFFFF"/>
                </a:solidFill>
              </a:rPr>
              <a:t>anciens</a:t>
            </a:r>
            <a:r>
              <a:rPr dirty="0">
                <a:solidFill>
                  <a:srgbClr val="FFFFFF"/>
                </a:solidFill>
              </a:rPr>
              <a:t> et de la parole de </a:t>
            </a:r>
            <a:r>
              <a:rPr dirty="0" err="1">
                <a:solidFill>
                  <a:srgbClr val="FFFFFF"/>
                </a:solidFill>
              </a:rPr>
              <a:t>nos</a:t>
            </a:r>
            <a:r>
              <a:rPr dirty="0">
                <a:solidFill>
                  <a:srgbClr val="FFFFFF"/>
                </a:solidFill>
              </a:rPr>
              <a:t> </a:t>
            </a:r>
            <a:r>
              <a:rPr dirty="0" err="1">
                <a:solidFill>
                  <a:srgbClr val="FFFFFF"/>
                </a:solidFill>
              </a:rPr>
              <a:t>aînés</a:t>
            </a:r>
            <a:r>
              <a:rPr dirty="0">
                <a:solidFill>
                  <a:srgbClr val="FFFFFF"/>
                </a:solidFill>
              </a:rPr>
              <a:t>. Les initiatives et les </a:t>
            </a:r>
            <a:r>
              <a:rPr dirty="0" err="1">
                <a:solidFill>
                  <a:srgbClr val="FFFFFF"/>
                </a:solidFill>
              </a:rPr>
              <a:t>moyens</a:t>
            </a:r>
            <a:r>
              <a:rPr dirty="0">
                <a:solidFill>
                  <a:srgbClr val="FFFFFF"/>
                </a:solidFill>
              </a:rPr>
              <a:t> </a:t>
            </a:r>
            <a:r>
              <a:rPr dirty="0" err="1">
                <a:solidFill>
                  <a:srgbClr val="FFFFFF"/>
                </a:solidFill>
              </a:rPr>
              <a:t>déployés</a:t>
            </a:r>
            <a:r>
              <a:rPr dirty="0">
                <a:solidFill>
                  <a:srgbClr val="FFFFFF"/>
                </a:solidFill>
              </a:rPr>
              <a:t>, </a:t>
            </a:r>
            <a:r>
              <a:rPr dirty="0" err="1">
                <a:solidFill>
                  <a:srgbClr val="FFFFFF"/>
                </a:solidFill>
              </a:rPr>
              <a:t>incluant</a:t>
            </a:r>
            <a:r>
              <a:rPr dirty="0">
                <a:solidFill>
                  <a:srgbClr val="FFFFFF"/>
                </a:solidFill>
              </a:rPr>
              <a:t> la recherche, </a:t>
            </a:r>
            <a:r>
              <a:rPr dirty="0" err="1">
                <a:solidFill>
                  <a:srgbClr val="FFFFFF"/>
                </a:solidFill>
              </a:rPr>
              <a:t>doivent</a:t>
            </a:r>
            <a:r>
              <a:rPr dirty="0">
                <a:solidFill>
                  <a:srgbClr val="FFFFFF"/>
                </a:solidFill>
              </a:rPr>
              <a:t> </a:t>
            </a:r>
            <a:r>
              <a:rPr dirty="0" err="1">
                <a:solidFill>
                  <a:srgbClr val="FFFFFF"/>
                </a:solidFill>
              </a:rPr>
              <a:t>concrètement</a:t>
            </a:r>
            <a:r>
              <a:rPr dirty="0">
                <a:solidFill>
                  <a:srgbClr val="FFFFFF"/>
                </a:solidFill>
              </a:rPr>
              <a:t> </a:t>
            </a:r>
            <a:r>
              <a:rPr dirty="0" err="1">
                <a:solidFill>
                  <a:srgbClr val="FFFFFF"/>
                </a:solidFill>
              </a:rPr>
              <a:t>redonner</a:t>
            </a:r>
            <a:r>
              <a:rPr dirty="0">
                <a:solidFill>
                  <a:srgbClr val="FFFFFF"/>
                </a:solidFill>
              </a:rPr>
              <a:t> la parole aux gens </a:t>
            </a:r>
            <a:r>
              <a:rPr dirty="0" err="1">
                <a:solidFill>
                  <a:srgbClr val="FFFFFF"/>
                </a:solidFill>
              </a:rPr>
              <a:t>eux-mêmes</a:t>
            </a:r>
            <a:r>
              <a:rPr dirty="0">
                <a:solidFill>
                  <a:srgbClr val="FFFFFF"/>
                </a:solidFill>
              </a:rPr>
              <a:t>, à commencer par les </a:t>
            </a:r>
            <a:r>
              <a:rPr dirty="0" err="1">
                <a:solidFill>
                  <a:srgbClr val="FFFFFF"/>
                </a:solidFill>
              </a:rPr>
              <a:t>aînés</a:t>
            </a:r>
            <a:r>
              <a:rPr dirty="0">
                <a:solidFill>
                  <a:srgbClr val="FFFFFF"/>
                </a:solidFill>
              </a:rPr>
              <a:t>, et </a:t>
            </a:r>
            <a:r>
              <a:rPr dirty="0" err="1">
                <a:solidFill>
                  <a:srgbClr val="FFFFFF"/>
                </a:solidFill>
              </a:rPr>
              <a:t>permettre</a:t>
            </a:r>
            <a:r>
              <a:rPr dirty="0">
                <a:solidFill>
                  <a:srgbClr val="FFFFFF"/>
                </a:solidFill>
              </a:rPr>
              <a:t> de documenter </a:t>
            </a:r>
            <a:r>
              <a:rPr dirty="0" err="1">
                <a:solidFill>
                  <a:srgbClr val="FFFFFF"/>
                </a:solidFill>
              </a:rPr>
              <a:t>nos</a:t>
            </a:r>
            <a:r>
              <a:rPr dirty="0">
                <a:solidFill>
                  <a:srgbClr val="FFFFFF"/>
                </a:solidFill>
              </a:rPr>
              <a:t> traditions </a:t>
            </a:r>
            <a:r>
              <a:rPr dirty="0" err="1">
                <a:solidFill>
                  <a:srgbClr val="FFFFFF"/>
                </a:solidFill>
              </a:rPr>
              <a:t>orales</a:t>
            </a:r>
            <a:r>
              <a:rPr dirty="0">
                <a:solidFill>
                  <a:srgbClr val="FFFFFF"/>
                </a:solidFill>
              </a:rPr>
              <a:t> tout </a:t>
            </a:r>
            <a:r>
              <a:rPr dirty="0" err="1">
                <a:solidFill>
                  <a:srgbClr val="FFFFFF"/>
                </a:solidFill>
              </a:rPr>
              <a:t>en</a:t>
            </a:r>
            <a:r>
              <a:rPr dirty="0">
                <a:solidFill>
                  <a:srgbClr val="FFFFFF"/>
                </a:solidFill>
              </a:rPr>
              <a:t> les </a:t>
            </a:r>
            <a:r>
              <a:rPr dirty="0" err="1">
                <a:solidFill>
                  <a:srgbClr val="FFFFFF"/>
                </a:solidFill>
              </a:rPr>
              <a:t>rendant</a:t>
            </a:r>
            <a:r>
              <a:rPr dirty="0">
                <a:solidFill>
                  <a:srgbClr val="FFFFFF"/>
                </a:solidFill>
              </a:rPr>
              <a:t> </a:t>
            </a:r>
            <a:r>
              <a:rPr dirty="0" err="1">
                <a:solidFill>
                  <a:srgbClr val="FFFFFF"/>
                </a:solidFill>
              </a:rPr>
              <a:t>accessibles</a:t>
            </a:r>
            <a:r>
              <a:rPr dirty="0">
                <a:solidFill>
                  <a:srgbClr val="FFFFFF"/>
                </a:solidFill>
              </a:rPr>
              <a:t>, </a:t>
            </a:r>
            <a:r>
              <a:rPr dirty="0" err="1">
                <a:solidFill>
                  <a:srgbClr val="FFFFFF"/>
                </a:solidFill>
              </a:rPr>
              <a:t>afin</a:t>
            </a:r>
            <a:r>
              <a:rPr dirty="0">
                <a:solidFill>
                  <a:srgbClr val="FFFFFF"/>
                </a:solidFill>
              </a:rPr>
              <a:t> </a:t>
            </a:r>
            <a:r>
              <a:rPr dirty="0" err="1">
                <a:solidFill>
                  <a:srgbClr val="FFFFFF"/>
                </a:solidFill>
              </a:rPr>
              <a:t>d’en</a:t>
            </a:r>
            <a:r>
              <a:rPr dirty="0">
                <a:solidFill>
                  <a:srgbClr val="FFFFFF"/>
                </a:solidFill>
              </a:rPr>
              <a:t> faire des points de </a:t>
            </a:r>
            <a:r>
              <a:rPr dirty="0" err="1">
                <a:solidFill>
                  <a:srgbClr val="FFFFFF"/>
                </a:solidFill>
              </a:rPr>
              <a:t>référence</a:t>
            </a:r>
            <a:r>
              <a:rPr dirty="0">
                <a:solidFill>
                  <a:srgbClr val="FFFFFF"/>
                </a:solidFill>
              </a:rPr>
              <a:t> </a:t>
            </a:r>
            <a:r>
              <a:rPr dirty="0" err="1">
                <a:solidFill>
                  <a:srgbClr val="FFFFFF"/>
                </a:solidFill>
              </a:rPr>
              <a:t>valables</a:t>
            </a:r>
            <a:r>
              <a:rPr dirty="0">
                <a:solidFill>
                  <a:srgbClr val="FFFFFF"/>
                </a:solidFill>
              </a:rPr>
              <a:t> pour le </a:t>
            </a:r>
            <a:r>
              <a:rPr dirty="0" err="1">
                <a:solidFill>
                  <a:srgbClr val="FFFFFF"/>
                </a:solidFill>
              </a:rPr>
              <a:t>présent</a:t>
            </a:r>
            <a:r>
              <a:rPr dirty="0">
                <a:solidFill>
                  <a:srgbClr val="FFFFFF"/>
                </a:solidFill>
              </a:rPr>
              <a:t> et </a:t>
            </a:r>
            <a:r>
              <a:rPr dirty="0" err="1">
                <a:solidFill>
                  <a:srgbClr val="FFFFFF"/>
                </a:solidFill>
              </a:rPr>
              <a:t>l’avenir</a:t>
            </a:r>
            <a:r>
              <a:rPr dirty="0">
                <a:solidFill>
                  <a:srgbClr val="FFFFFF"/>
                </a:solidFill>
              </a:rPr>
              <a:t>. ».</a:t>
            </a:r>
          </a:p>
        </p:txBody>
      </p:sp>
      <p:sp>
        <p:nvSpPr>
          <p:cNvPr id="508" name="Straight Connector 17"/>
          <p:cNvSpPr/>
          <p:nvPr/>
        </p:nvSpPr>
        <p:spPr>
          <a:xfrm flipH="1">
            <a:off x="4898860" y="19201"/>
            <a:ext cx="1" cy="6819598"/>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509" name="Titre 1"/>
          <p:cNvSpPr txBox="1"/>
          <p:nvPr/>
        </p:nvSpPr>
        <p:spPr>
          <a:xfrm>
            <a:off x="221466" y="97989"/>
            <a:ext cx="3976201" cy="260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448055">
              <a:lnSpc>
                <a:spcPct val="90000"/>
              </a:lnSpc>
              <a:defRPr sz="3528" spc="35">
                <a:latin typeface="Volkhov-Regular"/>
                <a:ea typeface="Volkhov-Regular"/>
                <a:cs typeface="Volkhov-Regular"/>
                <a:sym typeface="Volkhov-Regular"/>
              </a:defRPr>
            </a:pPr>
            <a:r>
              <a:t>Le rapport </a:t>
            </a:r>
            <a:br/>
            <a:r>
              <a:t>des jeunes des Premiers Peuples à leur culture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ous-titre 2"/>
          <p:cNvSpPr txBox="1">
            <a:spLocks noGrp="1"/>
          </p:cNvSpPr>
          <p:nvPr>
            <p:ph type="body" sz="quarter" idx="1"/>
          </p:nvPr>
        </p:nvSpPr>
        <p:spPr>
          <a:xfrm>
            <a:off x="2061187" y="2852869"/>
            <a:ext cx="9664307" cy="3330593"/>
          </a:xfrm>
          <a:prstGeom prst="rect">
            <a:avLst/>
          </a:prstGeom>
        </p:spPr>
        <p:txBody>
          <a:bodyPr/>
          <a:lstStyle/>
          <a:p>
            <a:pPr marL="279400" indent="-279400" algn="l">
              <a:lnSpc>
                <a:spcPct val="110000"/>
              </a:lnSpc>
              <a:spcBef>
                <a:spcPts val="2000"/>
              </a:spcBef>
              <a:buClr>
                <a:srgbClr val="FFCD00"/>
              </a:buClr>
              <a:buSzPct val="120000"/>
              <a:buFont typeface="Symbol"/>
              <a:buChar char="·"/>
              <a:defRPr sz="2500">
                <a:latin typeface="Roboto Light"/>
                <a:ea typeface="Roboto Light"/>
                <a:cs typeface="Roboto Light"/>
                <a:sym typeface="Roboto Light"/>
              </a:defRPr>
            </a:pPr>
            <a:r>
              <a:t>Au Canada, il y a environ 52 premiers peuples.</a:t>
            </a:r>
          </a:p>
          <a:p>
            <a:pPr marL="279400" indent="-279400" algn="l">
              <a:lnSpc>
                <a:spcPct val="110000"/>
              </a:lnSpc>
              <a:spcBef>
                <a:spcPts val="1500"/>
              </a:spcBef>
              <a:buClr>
                <a:srgbClr val="FFCD00"/>
              </a:buClr>
              <a:buSzPct val="120000"/>
              <a:buFont typeface="Symbol"/>
              <a:buChar char="·"/>
              <a:defRPr sz="2500">
                <a:latin typeface="Roboto Light"/>
                <a:ea typeface="Roboto Light"/>
                <a:cs typeface="Roboto Light"/>
                <a:sym typeface="Roboto Light"/>
              </a:defRPr>
            </a:pPr>
            <a:r>
              <a:t>Malgré les différences culturelles et linguistiques entre </a:t>
            </a:r>
            <a:br/>
            <a:r>
              <a:t>ces nations, on remarque des caractéristiques communes </a:t>
            </a:r>
            <a:br/>
            <a:r>
              <a:t>dans leurs façons de concevoir l’être humain et son expérience dans le monde, caractéristiques également partagées avec </a:t>
            </a:r>
            <a:br/>
            <a:r>
              <a:t>des groupes autochtones d’Amérique du Sud. </a:t>
            </a:r>
          </a:p>
        </p:txBody>
      </p:sp>
      <p:pic>
        <p:nvPicPr>
          <p:cNvPr id="146" name="Image 9" descr="Image 9"/>
          <p:cNvPicPr>
            <a:picLocks noChangeAspect="1"/>
          </p:cNvPicPr>
          <p:nvPr/>
        </p:nvPicPr>
        <p:blipFill>
          <a:blip r:embed="rId3"/>
          <a:stretch>
            <a:fillRect/>
          </a:stretch>
        </p:blipFill>
        <p:spPr>
          <a:xfrm>
            <a:off x="-8234" y="-4778"/>
            <a:ext cx="2106276" cy="2359964"/>
          </a:xfrm>
          <a:prstGeom prst="rect">
            <a:avLst/>
          </a:prstGeom>
          <a:ln w="12700">
            <a:miter lim="400000"/>
          </a:ln>
        </p:spPr>
      </p:pic>
      <p:sp>
        <p:nvSpPr>
          <p:cNvPr id="147" name="Rectangle 31"/>
          <p:cNvSpPr/>
          <p:nvPr/>
        </p:nvSpPr>
        <p:spPr>
          <a:xfrm>
            <a:off x="-91232" y="2380553"/>
            <a:ext cx="12258936" cy="6458"/>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Rectangle 70"/>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514" name="Picture 2" descr="Picture 2"/>
          <p:cNvPicPr>
            <a:picLocks noChangeAspect="1"/>
          </p:cNvPicPr>
          <p:nvPr/>
        </p:nvPicPr>
        <p:blipFill>
          <a:blip r:embed="rId3"/>
          <a:srcRect t="32638" b="37608"/>
          <a:stretch>
            <a:fillRect/>
          </a:stretch>
        </p:blipFill>
        <p:spPr>
          <a:xfrm>
            <a:off x="19" y="0"/>
            <a:ext cx="12191981" cy="2720618"/>
          </a:xfrm>
          <a:prstGeom prst="rect">
            <a:avLst/>
          </a:prstGeom>
          <a:ln w="12700">
            <a:miter lim="400000"/>
          </a:ln>
        </p:spPr>
      </p:pic>
      <p:sp>
        <p:nvSpPr>
          <p:cNvPr id="515" name="Espace réservé du contenu 2"/>
          <p:cNvSpPr txBox="1">
            <a:spLocks noGrp="1"/>
          </p:cNvSpPr>
          <p:nvPr>
            <p:ph type="body" idx="1"/>
          </p:nvPr>
        </p:nvSpPr>
        <p:spPr>
          <a:xfrm>
            <a:off x="4048640" y="2859165"/>
            <a:ext cx="7829870" cy="3812929"/>
          </a:xfrm>
          <a:prstGeom prst="rect">
            <a:avLst/>
          </a:prstGeom>
        </p:spPr>
        <p:txBody>
          <a:bodyPr anchor="ctr"/>
          <a:lstStyle/>
          <a:p>
            <a:pPr marL="285750" indent="-285750" defTabSz="685800">
              <a:lnSpc>
                <a:spcPct val="120000"/>
              </a:lnSpc>
              <a:spcBef>
                <a:spcPts val="1500"/>
              </a:spcBef>
              <a:buClr>
                <a:srgbClr val="FFCD00"/>
              </a:buClr>
              <a:buSzPct val="120000"/>
              <a:buFont typeface="Symbol"/>
              <a:buChar char="·"/>
              <a:defRPr sz="2100">
                <a:latin typeface="Roboto Light"/>
                <a:ea typeface="Roboto Light"/>
                <a:cs typeface="Roboto Light"/>
                <a:sym typeface="Roboto Light"/>
              </a:defRPr>
            </a:pPr>
            <a:r>
              <a:t> On écrit également dans le Manifeste que « Les jeunes issus des Premiers Peuples constituent des forces de transformation incomparables. Ils sont autant conscients des enjeux auxquels nos peuples sont confrontés que des défis planétaires, et leur nombre a le potentiel d’amorcer un mouvement d’une grande ampleur. Orientés par la parole des aînés, des récits et des valeurs, ils pourront être des acteurs de premier ordre dans </a:t>
            </a:r>
            <a:br/>
            <a:r>
              <a:t>la réalisation de notre autodétermination intégrale. ».</a:t>
            </a:r>
          </a:p>
        </p:txBody>
      </p:sp>
      <p:sp>
        <p:nvSpPr>
          <p:cNvPr id="516" name="Straight Connector 17"/>
          <p:cNvSpPr/>
          <p:nvPr/>
        </p:nvSpPr>
        <p:spPr>
          <a:xfrm flipH="1">
            <a:off x="3806024" y="3179337"/>
            <a:ext cx="1" cy="3172585"/>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517" name="Titre 1"/>
          <p:cNvSpPr txBox="1"/>
          <p:nvPr/>
        </p:nvSpPr>
        <p:spPr>
          <a:xfrm>
            <a:off x="153326" y="3179337"/>
            <a:ext cx="3262552" cy="3172585"/>
          </a:xfrm>
          <a:prstGeom prst="rect">
            <a:avLst/>
          </a:prstGeom>
          <a:ln w="12700">
            <a:miter lim="400000"/>
          </a:ln>
          <a:effectLst>
            <a:outerShdw blurRad="5080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defTabSz="475487">
              <a:defRPr sz="3743" spc="37">
                <a:solidFill>
                  <a:srgbClr val="FFFFFF"/>
                </a:solidFill>
                <a:latin typeface="Volkhov-Regular"/>
                <a:ea typeface="Volkhov-Regular"/>
                <a:cs typeface="Volkhov-Regular"/>
                <a:sym typeface="Volkhov-Regular"/>
              </a:defRPr>
            </a:pPr>
            <a:r>
              <a:t>Le rapport des jeunes </a:t>
            </a:r>
            <a:br/>
            <a:r>
              <a:t>des Premiers Peuples à </a:t>
            </a:r>
            <a:br/>
            <a:r>
              <a:t>leur culture</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21" name="Picture 2" descr="Picture 2"/>
          <p:cNvPicPr>
            <a:picLocks noChangeAspect="1"/>
          </p:cNvPicPr>
          <p:nvPr/>
        </p:nvPicPr>
        <p:blipFill>
          <a:blip r:embed="rId3"/>
          <a:srcRect l="4731" t="10190" r="28747"/>
          <a:stretch>
            <a:fillRect/>
          </a:stretch>
        </p:blipFill>
        <p:spPr>
          <a:xfrm>
            <a:off x="-20942" y="1651770"/>
            <a:ext cx="5820593" cy="5206159"/>
          </a:xfrm>
          <a:prstGeom prst="rect">
            <a:avLst/>
          </a:prstGeom>
          <a:ln w="12700">
            <a:miter lim="400000"/>
          </a:ln>
          <a:effectLst>
            <a:outerShdw blurRad="381000" dist="152400" rotWithShape="0">
              <a:srgbClr val="000000">
                <a:alpha val="10000"/>
              </a:srgbClr>
            </a:outerShdw>
          </a:effectLst>
        </p:spPr>
      </p:pic>
      <p:sp>
        <p:nvSpPr>
          <p:cNvPr id="522" name="Espace réservé du contenu 2"/>
          <p:cNvSpPr txBox="1">
            <a:spLocks noGrp="1"/>
          </p:cNvSpPr>
          <p:nvPr>
            <p:ph type="body" idx="1"/>
          </p:nvPr>
        </p:nvSpPr>
        <p:spPr>
          <a:xfrm>
            <a:off x="6097442" y="1831019"/>
            <a:ext cx="5745454" cy="5166138"/>
          </a:xfrm>
          <a:prstGeom prst="rect">
            <a:avLst/>
          </a:prstGeom>
        </p:spPr>
        <p:txBody>
          <a:bodyPr/>
          <a:lstStyle/>
          <a:p>
            <a:pPr marL="0" indent="0" defTabSz="576072">
              <a:lnSpc>
                <a:spcPct val="100000"/>
              </a:lnSpc>
              <a:buClr>
                <a:srgbClr val="FFCD00"/>
              </a:buClr>
              <a:buSzTx/>
              <a:buFont typeface="Roboto"/>
              <a:buNone/>
              <a:defRPr sz="2394">
                <a:solidFill>
                  <a:srgbClr val="FFFFFF"/>
                </a:solidFill>
                <a:latin typeface="Roboto Light"/>
                <a:ea typeface="Roboto Light"/>
                <a:cs typeface="Roboto Light"/>
                <a:sym typeface="Roboto Light"/>
              </a:defRPr>
            </a:pPr>
            <a:r>
              <a:t>Les jeunes vivent partagés entre deux mondes qui, grâce à eux, peuvent se rejoindre. Que ce soit par l’expérimentation de nouvelles façons de vivre au nutshimit (la vie en forêt), par leur participation à </a:t>
            </a:r>
            <a:br/>
            <a:r>
              <a:t>des actions et à des projets concrets d’autodétermination fondés sur les valeurs de respect et de bienveillance au sein de leur communauté ou par de nouvelles possibilités de coopération internationale, les jeunes portent l’espoir des Premiers Peuples entre leurs mains. </a:t>
            </a:r>
          </a:p>
        </p:txBody>
      </p:sp>
      <p:sp>
        <p:nvSpPr>
          <p:cNvPr id="523" name="Titre 1"/>
          <p:cNvSpPr txBox="1"/>
          <p:nvPr/>
        </p:nvSpPr>
        <p:spPr>
          <a:xfrm>
            <a:off x="616172" y="85724"/>
            <a:ext cx="11437844" cy="151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630936">
              <a:defRPr sz="4347" spc="43">
                <a:solidFill>
                  <a:srgbClr val="FFFFFF"/>
                </a:solidFill>
                <a:latin typeface="Volkhov-Regular"/>
                <a:ea typeface="Volkhov-Regular"/>
                <a:cs typeface="Volkhov-Regular"/>
                <a:sym typeface="Volkhov-Regular"/>
              </a:defRPr>
            </a:pPr>
            <a:r>
              <a:t>Le rapport des jeunes </a:t>
            </a:r>
            <a:br/>
            <a:r>
              <a:t>des Premiers Peuples à leur culture</a:t>
            </a:r>
          </a:p>
        </p:txBody>
      </p:sp>
      <p:sp>
        <p:nvSpPr>
          <p:cNvPr id="524" name="Rectangle 31"/>
          <p:cNvSpPr/>
          <p:nvPr/>
        </p:nvSpPr>
        <p:spPr>
          <a:xfrm>
            <a:off x="6914" y="1635450"/>
            <a:ext cx="12179127" cy="43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28" name="Titre 1"/>
          <p:cNvSpPr txBox="1">
            <a:spLocks noGrp="1"/>
          </p:cNvSpPr>
          <p:nvPr>
            <p:ph type="title"/>
          </p:nvPr>
        </p:nvSpPr>
        <p:spPr>
          <a:xfrm>
            <a:off x="5820557" y="255757"/>
            <a:ext cx="5595186" cy="1470090"/>
          </a:xfrm>
          <a:prstGeom prst="rect">
            <a:avLst/>
          </a:prstGeom>
        </p:spPr>
        <p:txBody>
          <a:bodyPr anchor="t"/>
          <a:lstStyle>
            <a:lvl1pPr defTabSz="457200">
              <a:lnSpc>
                <a:spcPct val="110000"/>
              </a:lnSpc>
              <a:defRPr sz="3600" spc="36">
                <a:solidFill>
                  <a:srgbClr val="FFFFFF"/>
                </a:solidFill>
                <a:latin typeface="Volkhov-Regular"/>
                <a:ea typeface="Volkhov-Regular"/>
                <a:cs typeface="Volkhov-Regular"/>
                <a:sym typeface="Volkhov-Regular"/>
              </a:defRPr>
            </a:lvl1pPr>
          </a:lstStyle>
          <a:p>
            <a:r>
              <a:rPr dirty="0"/>
              <a:t>La question de la </a:t>
            </a:r>
            <a:r>
              <a:rPr dirty="0" err="1"/>
              <a:t>Vérité</a:t>
            </a:r>
            <a:r>
              <a:rPr dirty="0"/>
              <a:t> </a:t>
            </a:r>
            <a:r>
              <a:rPr dirty="0" err="1"/>
              <a:t>avant</a:t>
            </a:r>
            <a:r>
              <a:rPr dirty="0"/>
              <a:t> la </a:t>
            </a:r>
            <a:r>
              <a:rPr dirty="0" err="1"/>
              <a:t>réconciliation</a:t>
            </a:r>
            <a:r>
              <a:rPr dirty="0"/>
              <a:t>. </a:t>
            </a:r>
          </a:p>
        </p:txBody>
      </p:sp>
      <p:sp>
        <p:nvSpPr>
          <p:cNvPr id="530" name="Espace réservé du contenu 2"/>
          <p:cNvSpPr txBox="1">
            <a:spLocks noGrp="1"/>
          </p:cNvSpPr>
          <p:nvPr>
            <p:ph type="body" idx="1"/>
          </p:nvPr>
        </p:nvSpPr>
        <p:spPr>
          <a:xfrm>
            <a:off x="5658928" y="1897811"/>
            <a:ext cx="6306678" cy="4704433"/>
          </a:xfrm>
          <a:prstGeom prst="rect">
            <a:avLst/>
          </a:prstGeom>
        </p:spPr>
        <p:txBody>
          <a:bodyPr>
            <a:noAutofit/>
          </a:bodyPr>
          <a:lstStyle/>
          <a:p>
            <a:pPr marL="259842" indent="-259842" defTabSz="850391">
              <a:lnSpc>
                <a:spcPct val="110000"/>
              </a:lnSpc>
              <a:spcBef>
                <a:spcPts val="1200"/>
              </a:spcBef>
              <a:buClr>
                <a:srgbClr val="FFCD00"/>
              </a:buClr>
              <a:buSzPct val="120000"/>
              <a:buFont typeface="Symbol"/>
              <a:buChar char="·"/>
              <a:defRPr sz="1767">
                <a:solidFill>
                  <a:srgbClr val="FFFFFF"/>
                </a:solidFill>
                <a:latin typeface="Roboto Light"/>
                <a:ea typeface="Roboto Light"/>
                <a:cs typeface="Roboto Light"/>
                <a:sym typeface="Roboto Light"/>
              </a:defRPr>
            </a:pPr>
            <a:r>
              <a:rPr sz="2000" dirty="0" err="1"/>
              <a:t>Plusieurs</a:t>
            </a:r>
            <a:r>
              <a:rPr sz="2000" dirty="0"/>
              <a:t> </a:t>
            </a:r>
            <a:r>
              <a:rPr sz="2000" dirty="0" err="1"/>
              <a:t>acteurs</a:t>
            </a:r>
            <a:r>
              <a:rPr sz="2000" dirty="0"/>
              <a:t> </a:t>
            </a:r>
            <a:r>
              <a:rPr sz="2000" dirty="0" err="1"/>
              <a:t>demandent</a:t>
            </a:r>
            <a:r>
              <a:rPr sz="2000" dirty="0"/>
              <a:t> la reconnaissance du </a:t>
            </a:r>
            <a:r>
              <a:rPr sz="2000" dirty="0" err="1"/>
              <a:t>racisme</a:t>
            </a:r>
            <a:r>
              <a:rPr sz="2000" dirty="0"/>
              <a:t> </a:t>
            </a:r>
            <a:r>
              <a:rPr sz="2000" dirty="0" err="1"/>
              <a:t>systémique</a:t>
            </a:r>
            <a:r>
              <a:rPr sz="2000" dirty="0"/>
              <a:t> </a:t>
            </a:r>
            <a:r>
              <a:rPr sz="2000" dirty="0" err="1"/>
              <a:t>envers</a:t>
            </a:r>
            <a:r>
              <a:rPr sz="2000" dirty="0"/>
              <a:t> les Premiers </a:t>
            </a:r>
            <a:r>
              <a:rPr sz="2000" dirty="0" err="1"/>
              <a:t>Peuples</a:t>
            </a:r>
            <a:r>
              <a:rPr sz="2000" dirty="0"/>
              <a:t>. </a:t>
            </a:r>
          </a:p>
          <a:p>
            <a:pPr marL="259842" indent="-259842" defTabSz="850391">
              <a:lnSpc>
                <a:spcPct val="110000"/>
              </a:lnSpc>
              <a:spcBef>
                <a:spcPts val="1200"/>
              </a:spcBef>
              <a:buClr>
                <a:srgbClr val="FFCD00"/>
              </a:buClr>
              <a:buSzPct val="120000"/>
              <a:buFont typeface="Symbol"/>
              <a:buChar char="·"/>
              <a:defRPr sz="1767">
                <a:solidFill>
                  <a:srgbClr val="FFFFFF"/>
                </a:solidFill>
                <a:latin typeface="Roboto Light"/>
                <a:ea typeface="Roboto Light"/>
                <a:cs typeface="Roboto Light"/>
                <a:sym typeface="Roboto Light"/>
              </a:defRPr>
            </a:pPr>
            <a:r>
              <a:rPr sz="2000" dirty="0"/>
              <a:t>Mise </a:t>
            </a:r>
            <a:r>
              <a:rPr sz="2000" dirty="0" err="1"/>
              <a:t>en</a:t>
            </a:r>
            <a:r>
              <a:rPr sz="2000" dirty="0"/>
              <a:t> </a:t>
            </a:r>
            <a:r>
              <a:rPr sz="2000" dirty="0" err="1"/>
              <a:t>pratique</a:t>
            </a:r>
            <a:r>
              <a:rPr sz="2000" dirty="0"/>
              <a:t> des </a:t>
            </a:r>
            <a:r>
              <a:rPr sz="2000" dirty="0" err="1"/>
              <a:t>recommandations</a:t>
            </a:r>
            <a:r>
              <a:rPr sz="2000" dirty="0"/>
              <a:t> des </a:t>
            </a:r>
            <a:r>
              <a:rPr sz="2000" dirty="0" err="1"/>
              <a:t>différents</a:t>
            </a:r>
            <a:r>
              <a:rPr sz="2000" dirty="0"/>
              <a:t> rapports et </a:t>
            </a:r>
            <a:r>
              <a:rPr sz="2000" dirty="0" err="1"/>
              <a:t>déclaration</a:t>
            </a:r>
            <a:r>
              <a:rPr sz="2000" dirty="0"/>
              <a:t> :</a:t>
            </a:r>
          </a:p>
          <a:p>
            <a:pPr marL="677656" lvl="1" indent="-252460" defTabSz="850391">
              <a:lnSpc>
                <a:spcPct val="110000"/>
              </a:lnSpc>
              <a:spcBef>
                <a:spcPts val="1200"/>
              </a:spcBef>
              <a:buClr>
                <a:srgbClr val="FFCD00"/>
              </a:buClr>
              <a:buFont typeface="Symbol"/>
              <a:buChar char="-"/>
              <a:defRPr sz="1767">
                <a:solidFill>
                  <a:srgbClr val="FFFFFF"/>
                </a:solidFill>
                <a:latin typeface="Roboto Light"/>
                <a:ea typeface="Roboto Light"/>
                <a:cs typeface="Roboto Light"/>
                <a:sym typeface="Roboto Light"/>
              </a:defRPr>
            </a:pPr>
            <a:r>
              <a:rPr sz="2000" dirty="0">
                <a:solidFill>
                  <a:srgbClr val="FFFFFF"/>
                </a:solidFill>
              </a:rPr>
              <a:t>Commission </a:t>
            </a:r>
            <a:r>
              <a:rPr sz="2000" dirty="0" err="1">
                <a:solidFill>
                  <a:srgbClr val="FFFFFF"/>
                </a:solidFill>
              </a:rPr>
              <a:t>Vérité</a:t>
            </a:r>
            <a:r>
              <a:rPr sz="2000" dirty="0">
                <a:solidFill>
                  <a:srgbClr val="FFFFFF"/>
                </a:solidFill>
              </a:rPr>
              <a:t> </a:t>
            </a:r>
            <a:r>
              <a:rPr sz="2000" dirty="0" err="1">
                <a:solidFill>
                  <a:srgbClr val="FFFFFF"/>
                </a:solidFill>
              </a:rPr>
              <a:t>Réconciliation</a:t>
            </a:r>
            <a:r>
              <a:rPr sz="2000" dirty="0">
                <a:solidFill>
                  <a:srgbClr val="FFFFFF"/>
                </a:solidFill>
              </a:rPr>
              <a:t> </a:t>
            </a:r>
            <a:r>
              <a:rPr sz="1200" dirty="0">
                <a:solidFill>
                  <a:srgbClr val="FFFFFF"/>
                </a:solidFill>
                <a:hlinkClick r:id="rId3">
                  <a:extLst>
                    <a:ext uri="{A12FA001-AC4F-418D-AE19-62706E023703}">
                      <ahyp:hlinkClr xmlns:ahyp="http://schemas.microsoft.com/office/drawing/2018/hyperlinkcolor" val="tx"/>
                    </a:ext>
                  </a:extLst>
                </a:hlinkClick>
              </a:rPr>
              <a:t>https://nctr.ca/documents/rapports/?lang=fr#rapports-cvr</a:t>
            </a:r>
          </a:p>
          <a:p>
            <a:pPr marL="677656" lvl="1" indent="-252460" defTabSz="850391">
              <a:lnSpc>
                <a:spcPct val="110000"/>
              </a:lnSpc>
              <a:spcBef>
                <a:spcPts val="1200"/>
              </a:spcBef>
              <a:buClr>
                <a:srgbClr val="FFCD00"/>
              </a:buClr>
              <a:buFont typeface="Symbol"/>
              <a:buChar char="-"/>
              <a:defRPr sz="1767">
                <a:solidFill>
                  <a:srgbClr val="FFFFFF"/>
                </a:solidFill>
                <a:latin typeface="Roboto Light"/>
                <a:ea typeface="Roboto Light"/>
                <a:cs typeface="Roboto Light"/>
                <a:sym typeface="Roboto Light"/>
              </a:defRPr>
            </a:pPr>
            <a:r>
              <a:rPr sz="2000" dirty="0">
                <a:solidFill>
                  <a:srgbClr val="FFFFFF"/>
                </a:solidFill>
              </a:rPr>
              <a:t>Commission </a:t>
            </a:r>
            <a:r>
              <a:rPr sz="2000" dirty="0" err="1">
                <a:solidFill>
                  <a:srgbClr val="FFFFFF"/>
                </a:solidFill>
              </a:rPr>
              <a:t>Viens</a:t>
            </a:r>
            <a:r>
              <a:rPr sz="2000" dirty="0">
                <a:solidFill>
                  <a:srgbClr val="FFFFFF"/>
                </a:solidFill>
              </a:rPr>
              <a:t> </a:t>
            </a:r>
            <a:r>
              <a:rPr sz="1200" dirty="0">
                <a:solidFill>
                  <a:srgbClr val="FFFFFF"/>
                </a:solidFill>
                <a:hlinkClick r:id="rId4">
                  <a:extLst>
                    <a:ext uri="{A12FA001-AC4F-418D-AE19-62706E023703}">
                      <ahyp:hlinkClr xmlns:ahyp="http://schemas.microsoft.com/office/drawing/2018/hyperlinkcolor" val="tx"/>
                    </a:ext>
                  </a:extLst>
                </a:hlinkClick>
              </a:rPr>
              <a:t>https://www.cerp.gouv.qc.ca/fileadmin/Fichiers_clients/Rapport/Rapport_final.pdf</a:t>
            </a:r>
          </a:p>
          <a:p>
            <a:pPr marL="677656" lvl="1" indent="-252460" defTabSz="850391">
              <a:lnSpc>
                <a:spcPct val="110000"/>
              </a:lnSpc>
              <a:spcBef>
                <a:spcPts val="1200"/>
              </a:spcBef>
              <a:buClr>
                <a:srgbClr val="FFCD00"/>
              </a:buClr>
              <a:buFont typeface="Symbol"/>
              <a:buChar char="-"/>
              <a:defRPr sz="1767">
                <a:solidFill>
                  <a:srgbClr val="FFFFFF"/>
                </a:solidFill>
                <a:latin typeface="Roboto Light"/>
                <a:ea typeface="Roboto Light"/>
                <a:cs typeface="Roboto Light"/>
                <a:sym typeface="Roboto Light"/>
              </a:defRPr>
            </a:pPr>
            <a:r>
              <a:rPr sz="2000" dirty="0" err="1">
                <a:solidFill>
                  <a:srgbClr val="FFFFFF"/>
                </a:solidFill>
              </a:rPr>
              <a:t>Déclaration</a:t>
            </a:r>
            <a:r>
              <a:rPr sz="2000" dirty="0">
                <a:solidFill>
                  <a:srgbClr val="FFFFFF"/>
                </a:solidFill>
              </a:rPr>
              <a:t> des Nations </a:t>
            </a:r>
            <a:r>
              <a:rPr sz="2000" dirty="0" err="1">
                <a:solidFill>
                  <a:srgbClr val="FFFFFF"/>
                </a:solidFill>
              </a:rPr>
              <a:t>Unies</a:t>
            </a:r>
            <a:r>
              <a:rPr sz="2000" dirty="0">
                <a:solidFill>
                  <a:srgbClr val="FFFFFF"/>
                </a:solidFill>
              </a:rPr>
              <a:t> sur les droits des </a:t>
            </a:r>
            <a:r>
              <a:rPr sz="2000" dirty="0" err="1">
                <a:solidFill>
                  <a:srgbClr val="FFFFFF"/>
                </a:solidFill>
              </a:rPr>
              <a:t>peuples</a:t>
            </a:r>
            <a:r>
              <a:rPr sz="2000" dirty="0">
                <a:solidFill>
                  <a:srgbClr val="FFFFFF"/>
                </a:solidFill>
              </a:rPr>
              <a:t> </a:t>
            </a:r>
            <a:r>
              <a:rPr sz="2000" dirty="0" err="1">
                <a:solidFill>
                  <a:srgbClr val="FFFFFF"/>
                </a:solidFill>
              </a:rPr>
              <a:t>autochtones</a:t>
            </a:r>
            <a:r>
              <a:rPr sz="2000" dirty="0">
                <a:solidFill>
                  <a:srgbClr val="FFFFFF"/>
                </a:solidFill>
              </a:rPr>
              <a:t> </a:t>
            </a:r>
            <a:r>
              <a:rPr sz="1200" dirty="0">
                <a:solidFill>
                  <a:srgbClr val="FFFFFF"/>
                </a:solidFill>
                <a:hlinkClick r:id="rId5">
                  <a:extLst>
                    <a:ext uri="{A12FA001-AC4F-418D-AE19-62706E023703}">
                      <ahyp:hlinkClr xmlns:ahyp="http://schemas.microsoft.com/office/drawing/2018/hyperlinkcolor" val="tx"/>
                    </a:ext>
                  </a:extLst>
                </a:hlinkClick>
              </a:rPr>
              <a:t>https://www.un.org/development/desa/indigenouspeoples/wpcontent/uploads/sites/19/2018/11/UNDRIP_F_web.pdf</a:t>
            </a:r>
            <a:endParaRPr sz="1800" dirty="0">
              <a:solidFill>
                <a:srgbClr val="FFFFFF"/>
              </a:solidFill>
              <a:hlinkClick r:id="rId5">
                <a:extLst>
                  <a:ext uri="{A12FA001-AC4F-418D-AE19-62706E023703}">
                    <ahyp:hlinkClr xmlns:ahyp="http://schemas.microsoft.com/office/drawing/2018/hyperlinkcolor" val="tx"/>
                  </a:ext>
                </a:extLst>
              </a:hlinkClick>
            </a:endParaRPr>
          </a:p>
        </p:txBody>
      </p:sp>
      <p:pic>
        <p:nvPicPr>
          <p:cNvPr id="529" name="Picture 2" descr="Picture 2"/>
          <p:cNvPicPr>
            <a:picLocks noChangeAspect="1"/>
          </p:cNvPicPr>
          <p:nvPr/>
        </p:nvPicPr>
        <p:blipFill>
          <a:blip r:embed="rId6"/>
          <a:srcRect l="5827" t="5305" r="5827" b="17268"/>
          <a:stretch>
            <a:fillRect/>
          </a:stretch>
        </p:blipFill>
        <p:spPr>
          <a:xfrm>
            <a:off x="0" y="0"/>
            <a:ext cx="5465809" cy="6843191"/>
          </a:xfrm>
          <a:prstGeom prst="rect">
            <a:avLst/>
          </a:prstGeom>
          <a:ln w="12700">
            <a:miter lim="400000"/>
          </a:ln>
          <a:effectLst>
            <a:outerShdw blurRad="381000" dist="152400" rotWithShape="0">
              <a:srgbClr val="000000">
                <a:alpha val="10000"/>
              </a:srgbClr>
            </a:outerShdw>
          </a:effectLst>
        </p:spPr>
      </p:pic>
      <p:sp>
        <p:nvSpPr>
          <p:cNvPr id="531" name="Rectangle 31"/>
          <p:cNvSpPr/>
          <p:nvPr/>
        </p:nvSpPr>
        <p:spPr>
          <a:xfrm>
            <a:off x="5910684" y="1725846"/>
            <a:ext cx="5814937" cy="682"/>
          </a:xfrm>
          <a:prstGeom prst="rect">
            <a:avLst/>
          </a:prstGeom>
          <a:solidFill>
            <a:srgbClr val="FFCD00"/>
          </a:solidFill>
          <a:ln w="57150">
            <a:solidFill>
              <a:srgbClr val="FFCD00"/>
            </a:solidFill>
            <a:miter/>
          </a:ln>
        </p:spPr>
        <p:txBody>
          <a:bodyPr lIns="45719" rIns="45719" anchor="ctr"/>
          <a:lstStyle/>
          <a:p>
            <a:pPr algn="ctr">
              <a:lnSpc>
                <a:spcPct val="110000"/>
              </a:lnSpc>
              <a:spcBef>
                <a:spcPts val="1700"/>
              </a:spcBef>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35" name="Picture 2" descr="Picture 2"/>
          <p:cNvPicPr>
            <a:picLocks noChangeAspect="1"/>
          </p:cNvPicPr>
          <p:nvPr/>
        </p:nvPicPr>
        <p:blipFill>
          <a:blip r:embed="rId3">
            <a:alphaModFix amt="70181"/>
          </a:blip>
          <a:srcRect l="89" t="23333" r="89"/>
          <a:stretch>
            <a:fillRect/>
          </a:stretch>
        </p:blipFill>
        <p:spPr>
          <a:xfrm>
            <a:off x="7624" y="1249506"/>
            <a:ext cx="12176752" cy="5611351"/>
          </a:xfrm>
          <a:prstGeom prst="rect">
            <a:avLst/>
          </a:prstGeom>
          <a:ln w="12700">
            <a:miter lim="400000"/>
          </a:ln>
        </p:spPr>
      </p:pic>
      <p:sp>
        <p:nvSpPr>
          <p:cNvPr id="536" name="Titre 1"/>
          <p:cNvSpPr txBox="1">
            <a:spLocks noGrp="1"/>
          </p:cNvSpPr>
          <p:nvPr>
            <p:ph type="title"/>
          </p:nvPr>
        </p:nvSpPr>
        <p:spPr>
          <a:xfrm>
            <a:off x="611000" y="-132453"/>
            <a:ext cx="10165219" cy="1368654"/>
          </a:xfrm>
          <a:prstGeom prst="rect">
            <a:avLst/>
          </a:prstGeom>
        </p:spPr>
        <p:txBody>
          <a:bodyPr anchor="b"/>
          <a:lstStyle>
            <a:lvl1pPr>
              <a:lnSpc>
                <a:spcPct val="100000"/>
              </a:lnSpc>
              <a:defRPr sz="6300" spc="63">
                <a:solidFill>
                  <a:srgbClr val="FFFFFF"/>
                </a:solidFill>
                <a:latin typeface="Volkhov-Regular"/>
                <a:ea typeface="Volkhov-Regular"/>
                <a:cs typeface="Volkhov-Regular"/>
                <a:sym typeface="Volkhov-Regular"/>
              </a:defRPr>
            </a:lvl1pPr>
          </a:lstStyle>
          <a:p>
            <a:r>
              <a:t>La décolonisation</a:t>
            </a:r>
          </a:p>
        </p:txBody>
      </p:sp>
      <p:sp>
        <p:nvSpPr>
          <p:cNvPr id="537" name="Espace réservé du contenu 2"/>
          <p:cNvSpPr txBox="1">
            <a:spLocks noGrp="1"/>
          </p:cNvSpPr>
          <p:nvPr>
            <p:ph type="body" idx="1"/>
          </p:nvPr>
        </p:nvSpPr>
        <p:spPr>
          <a:xfrm>
            <a:off x="357311" y="3788665"/>
            <a:ext cx="11477378" cy="3006523"/>
          </a:xfrm>
          <a:prstGeom prst="rect">
            <a:avLst/>
          </a:prstGeom>
        </p:spPr>
        <p:txBody>
          <a:bodyPr/>
          <a:lstStyle/>
          <a:p>
            <a:pPr marL="276606" indent="-276606" defTabSz="905255">
              <a:lnSpc>
                <a:spcPct val="110000"/>
              </a:lnSpc>
              <a:spcBef>
                <a:spcPts val="1200"/>
              </a:spcBef>
              <a:buClr>
                <a:srgbClr val="FFCD00"/>
              </a:buClr>
              <a:buSzPct val="120000"/>
              <a:buFont typeface="Symbol"/>
              <a:buChar char="·"/>
              <a:defRPr sz="2178">
                <a:solidFill>
                  <a:srgbClr val="FFFFFF"/>
                </a:solidFill>
                <a:effectLst>
                  <a:outerShdw blurRad="37719" dist="12573" dir="18900000" rotWithShape="0">
                    <a:srgbClr val="000000"/>
                  </a:outerShdw>
                </a:effectLst>
                <a:latin typeface="Roboto Light"/>
                <a:ea typeface="Roboto Light"/>
                <a:cs typeface="Roboto Light"/>
                <a:sym typeface="Roboto Light"/>
              </a:defRPr>
            </a:pPr>
            <a:r>
              <a:rPr dirty="0" err="1"/>
              <a:t>Selon</a:t>
            </a:r>
            <a:r>
              <a:rPr dirty="0"/>
              <a:t> Charles Coocoo, la première étape, </a:t>
            </a:r>
            <a:r>
              <a:rPr dirty="0" err="1"/>
              <a:t>c’est</a:t>
            </a:r>
            <a:r>
              <a:rPr dirty="0"/>
              <a:t> la </a:t>
            </a:r>
            <a:r>
              <a:rPr dirty="0" err="1"/>
              <a:t>décolonisation</a:t>
            </a:r>
            <a:r>
              <a:rPr dirty="0"/>
              <a:t> de </a:t>
            </a:r>
            <a:r>
              <a:rPr dirty="0" err="1"/>
              <a:t>l’être</a:t>
            </a:r>
            <a:r>
              <a:rPr dirty="0"/>
              <a:t> </a:t>
            </a:r>
            <a:r>
              <a:rPr dirty="0" err="1"/>
              <a:t>humain</a:t>
            </a:r>
            <a:r>
              <a:rPr dirty="0"/>
              <a:t>, </a:t>
            </a:r>
            <a:r>
              <a:rPr dirty="0" err="1"/>
              <a:t>c’est</a:t>
            </a:r>
            <a:r>
              <a:rPr dirty="0"/>
              <a:t>-à-dire « </a:t>
            </a:r>
            <a:r>
              <a:rPr dirty="0" err="1"/>
              <a:t>rétablir</a:t>
            </a:r>
            <a:r>
              <a:rPr dirty="0"/>
              <a:t> </a:t>
            </a:r>
            <a:r>
              <a:rPr dirty="0" err="1"/>
              <a:t>notre</a:t>
            </a:r>
            <a:r>
              <a:rPr dirty="0"/>
              <a:t> </a:t>
            </a:r>
            <a:r>
              <a:rPr dirty="0" err="1"/>
              <a:t>être</a:t>
            </a:r>
            <a:r>
              <a:rPr dirty="0"/>
              <a:t>, le supporter </a:t>
            </a:r>
            <a:r>
              <a:rPr dirty="0" err="1"/>
              <a:t>vers</a:t>
            </a:r>
            <a:r>
              <a:rPr dirty="0"/>
              <a:t> le </a:t>
            </a:r>
            <a:r>
              <a:rPr dirty="0" err="1"/>
              <a:t>positif</a:t>
            </a:r>
            <a:r>
              <a:rPr dirty="0"/>
              <a:t>, bien </a:t>
            </a:r>
            <a:r>
              <a:rPr dirty="0" err="1"/>
              <a:t>nourrir</a:t>
            </a:r>
            <a:r>
              <a:rPr dirty="0"/>
              <a:t>, bien </a:t>
            </a:r>
            <a:r>
              <a:rPr dirty="0" err="1"/>
              <a:t>exprimer</a:t>
            </a:r>
            <a:r>
              <a:rPr dirty="0"/>
              <a:t> </a:t>
            </a:r>
            <a:r>
              <a:rPr dirty="0" err="1"/>
              <a:t>sa</a:t>
            </a:r>
            <a:r>
              <a:rPr dirty="0"/>
              <a:t> langue, bien </a:t>
            </a:r>
            <a:r>
              <a:rPr dirty="0" err="1"/>
              <a:t>connaître</a:t>
            </a:r>
            <a:r>
              <a:rPr dirty="0"/>
              <a:t> son </a:t>
            </a:r>
            <a:r>
              <a:rPr dirty="0" err="1"/>
              <a:t>histoire</a:t>
            </a:r>
            <a:r>
              <a:rPr dirty="0"/>
              <a:t>. ».</a:t>
            </a:r>
          </a:p>
          <a:p>
            <a:pPr marL="276606" indent="-276606" defTabSz="905255">
              <a:lnSpc>
                <a:spcPct val="110000"/>
              </a:lnSpc>
              <a:spcBef>
                <a:spcPts val="1200"/>
              </a:spcBef>
              <a:buClr>
                <a:srgbClr val="FFCD00"/>
              </a:buClr>
              <a:buSzPct val="120000"/>
              <a:buFont typeface="Symbol"/>
              <a:buChar char="·"/>
              <a:defRPr sz="2178">
                <a:solidFill>
                  <a:srgbClr val="FFFFFF"/>
                </a:solidFill>
                <a:effectLst>
                  <a:outerShdw blurRad="37719" dist="12573" dir="18900000" rotWithShape="0">
                    <a:srgbClr val="000000"/>
                  </a:outerShdw>
                </a:effectLst>
                <a:latin typeface="Roboto Light"/>
                <a:ea typeface="Roboto Light"/>
                <a:cs typeface="Roboto Light"/>
                <a:sym typeface="Roboto Light"/>
              </a:defRPr>
            </a:pPr>
            <a:r>
              <a:rPr dirty="0" err="1"/>
              <a:t>Cela</a:t>
            </a:r>
            <a:r>
              <a:rPr dirty="0"/>
              <a:t> passe </a:t>
            </a:r>
            <a:r>
              <a:rPr dirty="0" err="1"/>
              <a:t>aussi</a:t>
            </a:r>
            <a:r>
              <a:rPr dirty="0"/>
              <a:t> par </a:t>
            </a:r>
            <a:r>
              <a:rPr dirty="0" err="1"/>
              <a:t>une</a:t>
            </a:r>
            <a:r>
              <a:rPr dirty="0"/>
              <a:t> </a:t>
            </a:r>
            <a:r>
              <a:rPr dirty="0" err="1"/>
              <a:t>décolonisation</a:t>
            </a:r>
            <a:r>
              <a:rPr dirty="0"/>
              <a:t> de </a:t>
            </a:r>
            <a:r>
              <a:rPr dirty="0" err="1"/>
              <a:t>l’histoire</a:t>
            </a:r>
            <a:r>
              <a:rPr dirty="0"/>
              <a:t>. Pour </a:t>
            </a:r>
            <a:r>
              <a:rPr dirty="0" err="1"/>
              <a:t>cela</a:t>
            </a:r>
            <a:r>
              <a:rPr dirty="0"/>
              <a:t>, il faut </a:t>
            </a:r>
            <a:r>
              <a:rPr dirty="0" err="1"/>
              <a:t>présenter</a:t>
            </a:r>
            <a:r>
              <a:rPr dirty="0"/>
              <a:t> </a:t>
            </a:r>
            <a:r>
              <a:rPr dirty="0" err="1"/>
              <a:t>une</a:t>
            </a:r>
            <a:r>
              <a:rPr dirty="0"/>
              <a:t> vision plus objective et </a:t>
            </a:r>
            <a:r>
              <a:rPr dirty="0" err="1"/>
              <a:t>complète</a:t>
            </a:r>
            <a:r>
              <a:rPr dirty="0"/>
              <a:t> de </a:t>
            </a:r>
            <a:r>
              <a:rPr dirty="0" err="1"/>
              <a:t>l’histoire</a:t>
            </a:r>
            <a:r>
              <a:rPr dirty="0"/>
              <a:t> </a:t>
            </a:r>
            <a:r>
              <a:rPr dirty="0" err="1"/>
              <a:t>en</a:t>
            </a:r>
            <a:r>
              <a:rPr dirty="0"/>
              <a:t> y </a:t>
            </a:r>
            <a:r>
              <a:rPr dirty="0" err="1"/>
              <a:t>intégrant</a:t>
            </a:r>
            <a:r>
              <a:rPr dirty="0"/>
              <a:t> les perspectives des Premiers </a:t>
            </a:r>
            <a:r>
              <a:rPr dirty="0" err="1"/>
              <a:t>Peuples</a:t>
            </a:r>
            <a:r>
              <a:rPr dirty="0"/>
              <a:t>, </a:t>
            </a:r>
            <a:r>
              <a:rPr dirty="0" err="1"/>
              <a:t>puisque</a:t>
            </a:r>
            <a:r>
              <a:rPr dirty="0"/>
              <a:t> </a:t>
            </a:r>
            <a:r>
              <a:rPr dirty="0" err="1"/>
              <a:t>celles</a:t>
            </a:r>
            <a:r>
              <a:rPr dirty="0"/>
              <a:t>-ci </a:t>
            </a:r>
            <a:r>
              <a:rPr dirty="0" err="1"/>
              <a:t>sont</a:t>
            </a:r>
            <a:r>
              <a:rPr dirty="0"/>
              <a:t> </a:t>
            </a:r>
            <a:r>
              <a:rPr dirty="0" err="1"/>
              <a:t>porteuses</a:t>
            </a:r>
            <a:r>
              <a:rPr dirty="0"/>
              <a:t> </a:t>
            </a:r>
            <a:r>
              <a:rPr dirty="0" err="1"/>
              <a:t>d’une</a:t>
            </a:r>
            <a:r>
              <a:rPr dirty="0"/>
              <a:t> </a:t>
            </a:r>
            <a:r>
              <a:rPr dirty="0" err="1"/>
              <a:t>certaine</a:t>
            </a:r>
            <a:r>
              <a:rPr dirty="0"/>
              <a:t> conception de </a:t>
            </a:r>
            <a:r>
              <a:rPr dirty="0" err="1"/>
              <a:t>l’humain</a:t>
            </a:r>
            <a:r>
              <a:rPr dirty="0"/>
              <a:t> (de soi et de </a:t>
            </a:r>
            <a:r>
              <a:rPr dirty="0" err="1"/>
              <a:t>l’autre</a:t>
            </a:r>
            <a:r>
              <a:rPr dirty="0"/>
              <a:t>) :</a:t>
            </a:r>
          </a:p>
        </p:txBody>
      </p:sp>
      <p:sp>
        <p:nvSpPr>
          <p:cNvPr id="538" name="Rectangle 31"/>
          <p:cNvSpPr/>
          <p:nvPr/>
        </p:nvSpPr>
        <p:spPr>
          <a:xfrm>
            <a:off x="6914" y="1224092"/>
            <a:ext cx="12179127" cy="43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2" descr="Picture 2">
            <a:extLst>
              <a:ext uri="{FF2B5EF4-FFF2-40B4-BE49-F238E27FC236}">
                <a16:creationId xmlns:a16="http://schemas.microsoft.com/office/drawing/2014/main" id="{71C3A2B8-3F3F-49BF-B782-954598BD1094}"/>
              </a:ext>
            </a:extLst>
          </p:cNvPr>
          <p:cNvPicPr>
            <a:picLocks noChangeAspect="1"/>
          </p:cNvPicPr>
          <p:nvPr/>
        </p:nvPicPr>
        <p:blipFill>
          <a:blip r:embed="rId3">
            <a:alphaModFix amt="70181"/>
          </a:blip>
          <a:srcRect l="89" t="23333" r="89"/>
          <a:stretch>
            <a:fillRect/>
          </a:stretch>
        </p:blipFill>
        <p:spPr>
          <a:xfrm>
            <a:off x="7624" y="1249506"/>
            <a:ext cx="12176752" cy="5611351"/>
          </a:xfrm>
          <a:prstGeom prst="rect">
            <a:avLst/>
          </a:prstGeom>
          <a:ln w="12700">
            <a:miter lim="400000"/>
          </a:ln>
        </p:spPr>
      </p:pic>
      <p:sp>
        <p:nvSpPr>
          <p:cNvPr id="543" name="Titre 1"/>
          <p:cNvSpPr txBox="1">
            <a:spLocks noGrp="1"/>
          </p:cNvSpPr>
          <p:nvPr>
            <p:ph type="title"/>
          </p:nvPr>
        </p:nvSpPr>
        <p:spPr>
          <a:xfrm>
            <a:off x="687200" y="58047"/>
            <a:ext cx="10165219" cy="1368654"/>
          </a:xfrm>
          <a:prstGeom prst="rect">
            <a:avLst/>
          </a:prstGeom>
        </p:spPr>
        <p:txBody>
          <a:bodyPr anchor="b"/>
          <a:lstStyle>
            <a:lvl1pPr>
              <a:lnSpc>
                <a:spcPct val="110000"/>
              </a:lnSpc>
              <a:defRPr sz="7200" spc="72">
                <a:solidFill>
                  <a:srgbClr val="FFFFFF"/>
                </a:solidFill>
                <a:latin typeface="Volkhov-Regular"/>
                <a:ea typeface="Volkhov-Regular"/>
                <a:cs typeface="Volkhov-Regular"/>
                <a:sym typeface="Volkhov-Regular"/>
              </a:defRPr>
            </a:lvl1pPr>
          </a:lstStyle>
          <a:p>
            <a:r>
              <a:t>La décolonisation</a:t>
            </a:r>
          </a:p>
        </p:txBody>
      </p:sp>
      <p:sp>
        <p:nvSpPr>
          <p:cNvPr id="542" name="Espace réservé du contenu 2"/>
          <p:cNvSpPr txBox="1">
            <a:spLocks noGrp="1"/>
          </p:cNvSpPr>
          <p:nvPr>
            <p:ph type="body" idx="1"/>
          </p:nvPr>
        </p:nvSpPr>
        <p:spPr>
          <a:xfrm>
            <a:off x="711198" y="2061444"/>
            <a:ext cx="10551697" cy="4346976"/>
          </a:xfrm>
          <a:prstGeom prst="rect">
            <a:avLst/>
          </a:prstGeom>
        </p:spPr>
        <p:txBody>
          <a:bodyPr/>
          <a:lstStyle>
            <a:lvl1pPr marL="279400" indent="-279400">
              <a:lnSpc>
                <a:spcPct val="120000"/>
              </a:lnSpc>
              <a:spcBef>
                <a:spcPts val="1300"/>
              </a:spcBef>
              <a:buClr>
                <a:srgbClr val="FFCD00"/>
              </a:buClr>
              <a:buSzPct val="120000"/>
              <a:buFont typeface="Symbol"/>
              <a:buChar char="·"/>
              <a:defRPr sz="2600">
                <a:solidFill>
                  <a:srgbClr val="FFFFFF"/>
                </a:solidFill>
                <a:latin typeface="Roboto Light"/>
                <a:ea typeface="Roboto Light"/>
                <a:cs typeface="Roboto Light"/>
                <a:sym typeface="Roboto Light"/>
              </a:defRPr>
            </a:lvl1pPr>
          </a:lstStyle>
          <a:p>
            <a:pPr algn="just"/>
            <a:r>
              <a:rPr dirty="0"/>
              <a:t>À </a:t>
            </a:r>
            <a:r>
              <a:rPr dirty="0" err="1"/>
              <a:t>ce</a:t>
            </a:r>
            <a:r>
              <a:rPr dirty="0"/>
              <a:t> </a:t>
            </a:r>
            <a:r>
              <a:rPr dirty="0" err="1"/>
              <a:t>sujet</a:t>
            </a:r>
            <a:r>
              <a:rPr dirty="0"/>
              <a:t>, Charles Coocoo </a:t>
            </a:r>
            <a:r>
              <a:rPr dirty="0" err="1"/>
              <a:t>dit</a:t>
            </a:r>
            <a:r>
              <a:rPr dirty="0"/>
              <a:t> : « </a:t>
            </a:r>
            <a:r>
              <a:rPr dirty="0" err="1"/>
              <a:t>Quand</a:t>
            </a:r>
            <a:r>
              <a:rPr dirty="0"/>
              <a:t> des </a:t>
            </a:r>
            <a:r>
              <a:rPr dirty="0" err="1"/>
              <a:t>personnes</a:t>
            </a:r>
            <a:r>
              <a:rPr dirty="0"/>
              <a:t> ne </a:t>
            </a:r>
            <a:r>
              <a:rPr dirty="0" err="1"/>
              <a:t>connaissent</a:t>
            </a:r>
            <a:r>
              <a:rPr dirty="0"/>
              <a:t> pas bien </a:t>
            </a:r>
            <a:r>
              <a:rPr dirty="0" err="1"/>
              <a:t>leur</a:t>
            </a:r>
            <a:r>
              <a:rPr dirty="0"/>
              <a:t> </a:t>
            </a:r>
            <a:r>
              <a:rPr dirty="0" err="1"/>
              <a:t>histoire</a:t>
            </a:r>
            <a:r>
              <a:rPr dirty="0"/>
              <a:t>, il y a des </a:t>
            </a:r>
            <a:r>
              <a:rPr dirty="0" err="1"/>
              <a:t>personnes</a:t>
            </a:r>
            <a:r>
              <a:rPr dirty="0"/>
              <a:t> qui </a:t>
            </a:r>
            <a:r>
              <a:rPr dirty="0" err="1"/>
              <a:t>disent</a:t>
            </a:r>
            <a:r>
              <a:rPr dirty="0"/>
              <a:t> </a:t>
            </a:r>
            <a:r>
              <a:rPr dirty="0" err="1"/>
              <a:t>qu’un</a:t>
            </a:r>
            <a:r>
              <a:rPr dirty="0"/>
              <a:t> </a:t>
            </a:r>
            <a:r>
              <a:rPr dirty="0" err="1"/>
              <a:t>peuple</a:t>
            </a:r>
            <a:r>
              <a:rPr dirty="0"/>
              <a:t> qui </a:t>
            </a:r>
            <a:r>
              <a:rPr dirty="0" err="1"/>
              <a:t>n’a</a:t>
            </a:r>
            <a:r>
              <a:rPr dirty="0"/>
              <a:t> pas son </a:t>
            </a:r>
            <a:r>
              <a:rPr dirty="0" err="1"/>
              <a:t>histoire</a:t>
            </a:r>
            <a:r>
              <a:rPr dirty="0"/>
              <a:t> </a:t>
            </a:r>
            <a:r>
              <a:rPr dirty="0" err="1"/>
              <a:t>est</a:t>
            </a:r>
            <a:r>
              <a:rPr dirty="0"/>
              <a:t> un </a:t>
            </a:r>
            <a:r>
              <a:rPr dirty="0" err="1"/>
              <a:t>peuple</a:t>
            </a:r>
            <a:r>
              <a:rPr dirty="0"/>
              <a:t> qui </a:t>
            </a:r>
            <a:r>
              <a:rPr dirty="0" err="1"/>
              <a:t>n’existe</a:t>
            </a:r>
            <a:r>
              <a:rPr dirty="0"/>
              <a:t> pas. […] </a:t>
            </a:r>
            <a:r>
              <a:rPr dirty="0" err="1"/>
              <a:t>L’histoire</a:t>
            </a:r>
            <a:r>
              <a:rPr dirty="0"/>
              <a:t> </a:t>
            </a:r>
            <a:r>
              <a:rPr dirty="0" err="1"/>
              <a:t>est</a:t>
            </a:r>
            <a:r>
              <a:rPr dirty="0"/>
              <a:t> </a:t>
            </a:r>
            <a:r>
              <a:rPr dirty="0" err="1"/>
              <a:t>importante</a:t>
            </a:r>
            <a:r>
              <a:rPr dirty="0"/>
              <a:t> : commencer à </a:t>
            </a:r>
            <a:r>
              <a:rPr dirty="0" err="1"/>
              <a:t>réécrire</a:t>
            </a:r>
            <a:r>
              <a:rPr dirty="0"/>
              <a:t> </a:t>
            </a:r>
            <a:r>
              <a:rPr dirty="0" err="1"/>
              <a:t>l’histoire</a:t>
            </a:r>
            <a:r>
              <a:rPr dirty="0"/>
              <a:t> de la nation, </a:t>
            </a:r>
            <a:r>
              <a:rPr dirty="0" err="1"/>
              <a:t>l’histoire</a:t>
            </a:r>
            <a:r>
              <a:rPr dirty="0"/>
              <a:t> de </a:t>
            </a:r>
            <a:r>
              <a:rPr dirty="0" err="1"/>
              <a:t>l’univers</a:t>
            </a:r>
            <a:r>
              <a:rPr dirty="0"/>
              <a:t>. </a:t>
            </a:r>
            <a:r>
              <a:rPr dirty="0" err="1"/>
              <a:t>C’est</a:t>
            </a:r>
            <a:r>
              <a:rPr dirty="0"/>
              <a:t> </a:t>
            </a:r>
            <a:r>
              <a:rPr dirty="0" err="1"/>
              <a:t>ça</a:t>
            </a:r>
            <a:r>
              <a:rPr dirty="0"/>
              <a:t> </a:t>
            </a:r>
            <a:r>
              <a:rPr dirty="0" err="1"/>
              <a:t>dont</a:t>
            </a:r>
            <a:r>
              <a:rPr dirty="0"/>
              <a:t> les </a:t>
            </a:r>
            <a:r>
              <a:rPr dirty="0" err="1"/>
              <a:t>jeunes</a:t>
            </a:r>
            <a:r>
              <a:rPr dirty="0"/>
              <a:t> </a:t>
            </a:r>
            <a:r>
              <a:rPr dirty="0" err="1"/>
              <a:t>ont</a:t>
            </a:r>
            <a:r>
              <a:rPr dirty="0"/>
              <a:t> </a:t>
            </a:r>
            <a:r>
              <a:rPr dirty="0" err="1"/>
              <a:t>besoin</a:t>
            </a:r>
            <a:r>
              <a:rPr dirty="0"/>
              <a:t> pour se </a:t>
            </a:r>
            <a:r>
              <a:rPr dirty="0" err="1"/>
              <a:t>rétablir</a:t>
            </a:r>
            <a:r>
              <a:rPr dirty="0"/>
              <a:t>, pour </a:t>
            </a:r>
            <a:r>
              <a:rPr dirty="0" err="1"/>
              <a:t>dépasser</a:t>
            </a:r>
            <a:r>
              <a:rPr dirty="0"/>
              <a:t> des situations </a:t>
            </a:r>
            <a:r>
              <a:rPr dirty="0" err="1"/>
              <a:t>difficiles</a:t>
            </a:r>
            <a:r>
              <a:rPr dirty="0"/>
              <a:t> </a:t>
            </a:r>
            <a:r>
              <a:rPr dirty="0" err="1"/>
              <a:t>d’autodestruction</a:t>
            </a:r>
            <a:r>
              <a:rPr dirty="0"/>
              <a:t>. </a:t>
            </a:r>
            <a:r>
              <a:rPr dirty="0" err="1"/>
              <a:t>C’est</a:t>
            </a:r>
            <a:r>
              <a:rPr dirty="0"/>
              <a:t> </a:t>
            </a:r>
            <a:r>
              <a:rPr dirty="0" err="1"/>
              <a:t>l’histoire</a:t>
            </a:r>
            <a:r>
              <a:rPr dirty="0"/>
              <a:t>, </a:t>
            </a:r>
            <a:r>
              <a:rPr dirty="0" err="1"/>
              <a:t>aussi</a:t>
            </a:r>
            <a:r>
              <a:rPr dirty="0"/>
              <a:t>, qui </a:t>
            </a:r>
            <a:r>
              <a:rPr dirty="0" err="1"/>
              <a:t>va</a:t>
            </a:r>
            <a:r>
              <a:rPr dirty="0"/>
              <a:t> </a:t>
            </a:r>
            <a:r>
              <a:rPr dirty="0" err="1"/>
              <a:t>contribuer</a:t>
            </a:r>
            <a:r>
              <a:rPr dirty="0"/>
              <a:t> à un </a:t>
            </a:r>
            <a:r>
              <a:rPr dirty="0" err="1"/>
              <a:t>développement</a:t>
            </a:r>
            <a:r>
              <a:rPr dirty="0"/>
              <a:t>, à un </a:t>
            </a:r>
            <a:r>
              <a:rPr dirty="0" err="1"/>
              <a:t>équilibre</a:t>
            </a:r>
            <a:r>
              <a:rPr dirty="0"/>
              <a:t> de soi, </a:t>
            </a:r>
            <a:r>
              <a:rPr dirty="0" err="1"/>
              <a:t>mais</a:t>
            </a:r>
            <a:r>
              <a:rPr dirty="0"/>
              <a:t> </a:t>
            </a:r>
            <a:r>
              <a:rPr dirty="0" err="1"/>
              <a:t>aussi</a:t>
            </a:r>
            <a:r>
              <a:rPr dirty="0"/>
              <a:t> de la nation. ». </a:t>
            </a:r>
          </a:p>
        </p:txBody>
      </p:sp>
      <p:sp>
        <p:nvSpPr>
          <p:cNvPr id="544" name="Rectangle 31"/>
          <p:cNvSpPr/>
          <p:nvPr/>
        </p:nvSpPr>
        <p:spPr>
          <a:xfrm>
            <a:off x="6914" y="1414592"/>
            <a:ext cx="12179127" cy="4357"/>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Rectangle 8"/>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549" name="Picture 2" descr="Picture 2"/>
          <p:cNvPicPr>
            <a:picLocks noChangeAspect="1"/>
          </p:cNvPicPr>
          <p:nvPr/>
        </p:nvPicPr>
        <p:blipFill>
          <a:blip r:embed="rId3">
            <a:alphaModFix amt="50000"/>
          </a:blip>
          <a:srcRect l="3701" t="16848" b="2000"/>
          <a:stretch>
            <a:fillRect/>
          </a:stretch>
        </p:blipFill>
        <p:spPr>
          <a:xfrm>
            <a:off x="20" y="0"/>
            <a:ext cx="12191980" cy="6858001"/>
          </a:xfrm>
          <a:prstGeom prst="rect">
            <a:avLst/>
          </a:prstGeom>
          <a:ln w="12700">
            <a:miter lim="400000"/>
          </a:ln>
        </p:spPr>
      </p:pic>
      <p:sp>
        <p:nvSpPr>
          <p:cNvPr id="550" name="Straight Connector 17"/>
          <p:cNvSpPr/>
          <p:nvPr/>
        </p:nvSpPr>
        <p:spPr>
          <a:xfrm flipH="1">
            <a:off x="4669624" y="576444"/>
            <a:ext cx="1" cy="5705112"/>
          </a:xfrm>
          <a:prstGeom prst="line">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551" name="Titre 1"/>
          <p:cNvSpPr txBox="1"/>
          <p:nvPr/>
        </p:nvSpPr>
        <p:spPr>
          <a:xfrm>
            <a:off x="136395" y="2089888"/>
            <a:ext cx="4251772" cy="2899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r" defTabSz="420623">
              <a:defRPr sz="3404" spc="34">
                <a:solidFill>
                  <a:srgbClr val="FFFFFF"/>
                </a:solidFill>
                <a:latin typeface="Volkhov-Regular"/>
                <a:ea typeface="Volkhov-Regular"/>
                <a:cs typeface="Volkhov-Regular"/>
                <a:sym typeface="Volkhov-Regular"/>
              </a:defRPr>
            </a:pPr>
            <a:r>
              <a:t>Les défis nommés dans </a:t>
            </a:r>
            <a:r>
              <a:rPr i="1">
                <a:latin typeface="Volkhov-Italic"/>
                <a:ea typeface="Volkhov-Italic"/>
                <a:cs typeface="Volkhov-Italic"/>
                <a:sym typeface="Volkhov-Italic"/>
              </a:rPr>
              <a:t>Manifeste des Premiers Peuples</a:t>
            </a:r>
            <a:r>
              <a:t> pour leur communauté : </a:t>
            </a:r>
          </a:p>
        </p:txBody>
      </p:sp>
      <p:sp>
        <p:nvSpPr>
          <p:cNvPr id="552" name="Sous-titre 2"/>
          <p:cNvSpPr txBox="1"/>
          <p:nvPr/>
        </p:nvSpPr>
        <p:spPr>
          <a:xfrm>
            <a:off x="4849483" y="389582"/>
            <a:ext cx="6952446" cy="6247606"/>
          </a:xfrm>
          <a:prstGeom prst="rect">
            <a:avLst/>
          </a:prstGeom>
          <a:ln w="12700">
            <a:miter lim="400000"/>
          </a:ln>
          <a:effectLst>
            <a:outerShdw blurRad="393700" dist="152400" dir="108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304799" indent="-304799" defTabSz="731520">
              <a:lnSpc>
                <a:spcPct val="110000"/>
              </a:lnSpc>
              <a:spcBef>
                <a:spcPts val="1200"/>
              </a:spcBef>
              <a:buClr>
                <a:srgbClr val="FFCD00"/>
              </a:buClr>
              <a:buSzPct val="120000"/>
              <a:buFont typeface="Symbol"/>
              <a:buChar char="·"/>
              <a:defRPr sz="2320">
                <a:solidFill>
                  <a:srgbClr val="FFFFFF"/>
                </a:solidFill>
                <a:effectLst>
                  <a:outerShdw blurRad="30480" dist="10160" dir="7500000" rotWithShape="0">
                    <a:srgbClr val="000000"/>
                  </a:outerShdw>
                </a:effectLst>
                <a:latin typeface="Roboto Light"/>
                <a:ea typeface="Roboto Light"/>
                <a:cs typeface="Roboto Light"/>
                <a:sym typeface="Roboto Light"/>
              </a:defRPr>
            </a:pPr>
            <a:r>
              <a:rPr dirty="0"/>
              <a:t>« La </a:t>
            </a:r>
            <a:r>
              <a:rPr dirty="0" err="1"/>
              <a:t>décolonisation</a:t>
            </a:r>
            <a:r>
              <a:rPr dirty="0"/>
              <a:t> </a:t>
            </a:r>
            <a:r>
              <a:rPr dirty="0" err="1"/>
              <a:t>psychologique</a:t>
            </a:r>
            <a:r>
              <a:rPr dirty="0"/>
              <a:t> des </a:t>
            </a:r>
            <a:r>
              <a:rPr dirty="0" err="1"/>
              <a:t>acteurs</a:t>
            </a:r>
            <a:r>
              <a:rPr dirty="0"/>
              <a:t> </a:t>
            </a:r>
            <a:r>
              <a:rPr dirty="0" err="1"/>
              <a:t>eux-mêmes</a:t>
            </a:r>
            <a:r>
              <a:rPr dirty="0"/>
              <a:t>; le </a:t>
            </a:r>
            <a:r>
              <a:rPr dirty="0" err="1"/>
              <a:t>rétablissement</a:t>
            </a:r>
            <a:r>
              <a:rPr dirty="0"/>
              <a:t> de </a:t>
            </a:r>
            <a:r>
              <a:rPr dirty="0" err="1"/>
              <a:t>nos</a:t>
            </a:r>
            <a:r>
              <a:rPr dirty="0"/>
              <a:t> conceptions et de </a:t>
            </a:r>
            <a:r>
              <a:rPr dirty="0" err="1"/>
              <a:t>nos</a:t>
            </a:r>
            <a:r>
              <a:rPr dirty="0"/>
              <a:t> </a:t>
            </a:r>
            <a:r>
              <a:rPr dirty="0" err="1"/>
              <a:t>savoirs</a:t>
            </a:r>
            <a:r>
              <a:rPr dirty="0"/>
              <a:t> </a:t>
            </a:r>
            <a:r>
              <a:rPr dirty="0" err="1"/>
              <a:t>comme</a:t>
            </a:r>
            <a:r>
              <a:rPr dirty="0"/>
              <a:t> points de </a:t>
            </a:r>
            <a:r>
              <a:rPr dirty="0" err="1"/>
              <a:t>référence</a:t>
            </a:r>
            <a:r>
              <a:rPr dirty="0"/>
              <a:t> </a:t>
            </a:r>
            <a:r>
              <a:rPr dirty="0" err="1"/>
              <a:t>valables</a:t>
            </a:r>
            <a:r>
              <a:rPr dirty="0"/>
              <a:t>. ».</a:t>
            </a:r>
          </a:p>
          <a:p>
            <a:pPr marL="304799" indent="-304799" defTabSz="731520">
              <a:lnSpc>
                <a:spcPct val="110000"/>
              </a:lnSpc>
              <a:spcBef>
                <a:spcPts val="1200"/>
              </a:spcBef>
              <a:buClr>
                <a:srgbClr val="FFCD00"/>
              </a:buClr>
              <a:buSzPct val="120000"/>
              <a:buFont typeface="Symbol"/>
              <a:buChar char="·"/>
              <a:defRPr sz="2320">
                <a:solidFill>
                  <a:srgbClr val="FFFFFF"/>
                </a:solidFill>
                <a:effectLst>
                  <a:outerShdw blurRad="30480" dist="10160" dir="7500000" rotWithShape="0">
                    <a:srgbClr val="000000"/>
                  </a:outerShdw>
                </a:effectLst>
                <a:latin typeface="Roboto Light"/>
                <a:ea typeface="Roboto Light"/>
                <a:cs typeface="Roboto Light"/>
                <a:sym typeface="Roboto Light"/>
              </a:defRPr>
            </a:pPr>
            <a:r>
              <a:rPr dirty="0" err="1"/>
              <a:t>Statut</a:t>
            </a:r>
            <a:r>
              <a:rPr dirty="0"/>
              <a:t> </a:t>
            </a:r>
            <a:r>
              <a:rPr dirty="0" err="1"/>
              <a:t>d’Indien</a:t>
            </a:r>
            <a:r>
              <a:rPr dirty="0"/>
              <a:t>: </a:t>
            </a:r>
            <a:r>
              <a:rPr dirty="0" err="1"/>
              <a:t>redéfinir</a:t>
            </a:r>
            <a:r>
              <a:rPr dirty="0"/>
              <a:t> et </a:t>
            </a:r>
            <a:r>
              <a:rPr dirty="0" err="1"/>
              <a:t>repenser</a:t>
            </a:r>
            <a:r>
              <a:rPr dirty="0"/>
              <a:t> </a:t>
            </a:r>
            <a:r>
              <a:rPr dirty="0" err="1"/>
              <a:t>notre</a:t>
            </a:r>
            <a:r>
              <a:rPr dirty="0"/>
              <a:t> lien à </a:t>
            </a:r>
            <a:r>
              <a:rPr dirty="0" err="1"/>
              <a:t>l’identité</a:t>
            </a:r>
            <a:r>
              <a:rPr dirty="0"/>
              <a:t> et à la </a:t>
            </a:r>
            <a:r>
              <a:rPr dirty="0" err="1"/>
              <a:t>citoyenneté</a:t>
            </a:r>
            <a:r>
              <a:rPr dirty="0"/>
              <a:t>. </a:t>
            </a:r>
          </a:p>
          <a:p>
            <a:pPr marL="304799" indent="-304799" defTabSz="731520">
              <a:lnSpc>
                <a:spcPct val="110000"/>
              </a:lnSpc>
              <a:spcBef>
                <a:spcPts val="1200"/>
              </a:spcBef>
              <a:buClr>
                <a:srgbClr val="FFCD00"/>
              </a:buClr>
              <a:buSzPct val="120000"/>
              <a:buFont typeface="Symbol"/>
              <a:buChar char="·"/>
              <a:defRPr sz="2320">
                <a:solidFill>
                  <a:srgbClr val="FFFFFF"/>
                </a:solidFill>
                <a:effectLst>
                  <a:outerShdw blurRad="30480" dist="10160" dir="7500000" rotWithShape="0">
                    <a:srgbClr val="000000"/>
                  </a:outerShdw>
                </a:effectLst>
                <a:latin typeface="Roboto Light"/>
                <a:ea typeface="Roboto Light"/>
                <a:cs typeface="Roboto Light"/>
                <a:sym typeface="Roboto Light"/>
              </a:defRPr>
            </a:pPr>
            <a:r>
              <a:rPr dirty="0" err="1"/>
              <a:t>Réserve</a:t>
            </a:r>
            <a:r>
              <a:rPr dirty="0"/>
              <a:t> : </a:t>
            </a:r>
            <a:r>
              <a:rPr dirty="0" err="1"/>
              <a:t>repenser</a:t>
            </a:r>
            <a:r>
              <a:rPr dirty="0"/>
              <a:t> </a:t>
            </a:r>
            <a:r>
              <a:rPr dirty="0" err="1"/>
              <a:t>notre</a:t>
            </a:r>
            <a:r>
              <a:rPr dirty="0"/>
              <a:t> rapport à </a:t>
            </a:r>
            <a:r>
              <a:rPr dirty="0" err="1"/>
              <a:t>Assi</a:t>
            </a:r>
            <a:r>
              <a:rPr dirty="0"/>
              <a:t> et </a:t>
            </a:r>
            <a:r>
              <a:rPr dirty="0" err="1"/>
              <a:t>rétablir</a:t>
            </a:r>
            <a:r>
              <a:rPr dirty="0"/>
              <a:t> </a:t>
            </a:r>
            <a:r>
              <a:rPr dirty="0" err="1"/>
              <a:t>notre</a:t>
            </a:r>
            <a:r>
              <a:rPr dirty="0"/>
              <a:t> </a:t>
            </a:r>
            <a:r>
              <a:rPr dirty="0" err="1"/>
              <a:t>souveraineté</a:t>
            </a:r>
            <a:r>
              <a:rPr dirty="0"/>
              <a:t> </a:t>
            </a:r>
            <a:r>
              <a:rPr dirty="0" err="1"/>
              <a:t>ancestrale</a:t>
            </a:r>
            <a:r>
              <a:rPr dirty="0"/>
              <a:t> </a:t>
            </a:r>
            <a:r>
              <a:rPr dirty="0" err="1"/>
              <a:t>comme</a:t>
            </a:r>
            <a:r>
              <a:rPr dirty="0"/>
              <a:t> </a:t>
            </a:r>
            <a:r>
              <a:rPr dirty="0" err="1"/>
              <a:t>fondement</a:t>
            </a:r>
            <a:r>
              <a:rPr dirty="0"/>
              <a:t> de </a:t>
            </a:r>
            <a:r>
              <a:rPr dirty="0" err="1"/>
              <a:t>nos</a:t>
            </a:r>
            <a:r>
              <a:rPr dirty="0"/>
              <a:t> interactions avec la </a:t>
            </a:r>
            <a:r>
              <a:rPr dirty="0" err="1"/>
              <a:t>terre</a:t>
            </a:r>
            <a:r>
              <a:rPr dirty="0"/>
              <a:t>.</a:t>
            </a:r>
          </a:p>
          <a:p>
            <a:pPr marL="304799" indent="-304799" defTabSz="731520">
              <a:lnSpc>
                <a:spcPct val="110000"/>
              </a:lnSpc>
              <a:spcBef>
                <a:spcPts val="1200"/>
              </a:spcBef>
              <a:buClr>
                <a:srgbClr val="FFCD00"/>
              </a:buClr>
              <a:buSzPct val="120000"/>
              <a:buFont typeface="Symbol"/>
              <a:buChar char="·"/>
              <a:defRPr sz="2320">
                <a:solidFill>
                  <a:srgbClr val="FFFFFF"/>
                </a:solidFill>
                <a:effectLst>
                  <a:outerShdw blurRad="30480" dist="10160" dir="7500000" rotWithShape="0">
                    <a:srgbClr val="000000"/>
                  </a:outerShdw>
                </a:effectLst>
                <a:latin typeface="Roboto Light"/>
                <a:ea typeface="Roboto Light"/>
                <a:cs typeface="Roboto Light"/>
                <a:sym typeface="Roboto Light"/>
              </a:defRPr>
            </a:pPr>
            <a:r>
              <a:rPr dirty="0"/>
              <a:t>Conseil de </a:t>
            </a:r>
            <a:r>
              <a:rPr dirty="0" err="1"/>
              <a:t>bande</a:t>
            </a:r>
            <a:r>
              <a:rPr dirty="0"/>
              <a:t> : imaginer le monde post-</a:t>
            </a:r>
            <a:r>
              <a:rPr dirty="0" err="1"/>
              <a:t>réserve</a:t>
            </a:r>
            <a:r>
              <a:rPr dirty="0"/>
              <a:t> et </a:t>
            </a:r>
            <a:r>
              <a:rPr dirty="0" err="1"/>
              <a:t>repenser</a:t>
            </a:r>
            <a:r>
              <a:rPr dirty="0"/>
              <a:t> </a:t>
            </a:r>
            <a:r>
              <a:rPr dirty="0" err="1"/>
              <a:t>notre</a:t>
            </a:r>
            <a:r>
              <a:rPr dirty="0"/>
              <a:t> </a:t>
            </a:r>
            <a:r>
              <a:rPr dirty="0" err="1"/>
              <a:t>autodétermination</a:t>
            </a:r>
            <a:r>
              <a:rPr dirty="0"/>
              <a:t> et </a:t>
            </a:r>
            <a:r>
              <a:rPr dirty="0" err="1"/>
              <a:t>nos</a:t>
            </a:r>
            <a:r>
              <a:rPr dirty="0"/>
              <a:t> modes de </a:t>
            </a:r>
            <a:r>
              <a:rPr dirty="0" err="1"/>
              <a:t>gouvernance</a:t>
            </a:r>
            <a:r>
              <a:rPr dirty="0"/>
              <a:t> à </a:t>
            </a:r>
            <a:r>
              <a:rPr dirty="0" err="1"/>
              <a:t>partir</a:t>
            </a:r>
            <a:r>
              <a:rPr dirty="0"/>
              <a:t> de </a:t>
            </a:r>
            <a:r>
              <a:rPr dirty="0" err="1"/>
              <a:t>nos</a:t>
            </a:r>
            <a:r>
              <a:rPr dirty="0"/>
              <a:t> </a:t>
            </a:r>
            <a:r>
              <a:rPr dirty="0" err="1"/>
              <a:t>valeurs</a:t>
            </a:r>
            <a:r>
              <a:rPr dirty="0"/>
              <a:t> </a:t>
            </a:r>
            <a:r>
              <a:rPr dirty="0" err="1"/>
              <a:t>millénaires</a:t>
            </a:r>
            <a:r>
              <a:rPr dirty="0"/>
              <a:t> de respect, </a:t>
            </a:r>
            <a:r>
              <a:rPr dirty="0" err="1"/>
              <a:t>d’égalité</a:t>
            </a:r>
            <a:r>
              <a:rPr dirty="0"/>
              <a:t> et de recherche du consensus.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976200-0599-4E1B-AEC8-101F7C98D467}"/>
              </a:ext>
            </a:extLst>
          </p:cNvPr>
          <p:cNvSpPr/>
          <p:nvPr/>
        </p:nvSpPr>
        <p:spPr>
          <a:xfrm>
            <a:off x="0" y="0"/>
            <a:ext cx="12192000" cy="68580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57" name="Médiagraphie"/>
          <p:cNvSpPr txBox="1">
            <a:spLocks noGrp="1"/>
          </p:cNvSpPr>
          <p:nvPr>
            <p:ph type="title"/>
          </p:nvPr>
        </p:nvSpPr>
        <p:spPr>
          <a:xfrm>
            <a:off x="512227" y="254484"/>
            <a:ext cx="5831842" cy="1391355"/>
          </a:xfrm>
          <a:prstGeom prst="rect">
            <a:avLst/>
          </a:prstGeom>
        </p:spPr>
        <p:txBody>
          <a:bodyPr anchor="t"/>
          <a:lstStyle>
            <a:lvl1pPr>
              <a:defRPr sz="4800">
                <a:latin typeface="Volkhov-Regular"/>
                <a:ea typeface="Volkhov-Regular"/>
                <a:cs typeface="Volkhov-Regular"/>
                <a:sym typeface="Volkhov-Regular"/>
              </a:defRPr>
            </a:lvl1pPr>
          </a:lstStyle>
          <a:p>
            <a:r>
              <a:rPr dirty="0" err="1">
                <a:solidFill>
                  <a:srgbClr val="FFFFFF"/>
                </a:solidFill>
              </a:rPr>
              <a:t>Médiagraphie</a:t>
            </a:r>
            <a:endParaRPr dirty="0">
              <a:solidFill>
                <a:srgbClr val="FFFFFF"/>
              </a:solidFill>
            </a:endParaRPr>
          </a:p>
        </p:txBody>
      </p:sp>
      <p:sp>
        <p:nvSpPr>
          <p:cNvPr id="556" name="Diapositive 3 : https://www.pinterest.fr/pin/427208714653718477/…"/>
          <p:cNvSpPr txBox="1">
            <a:spLocks noGrp="1"/>
          </p:cNvSpPr>
          <p:nvPr>
            <p:ph type="body" idx="1"/>
          </p:nvPr>
        </p:nvSpPr>
        <p:spPr>
          <a:xfrm>
            <a:off x="576136" y="1767124"/>
            <a:ext cx="11115928" cy="4777346"/>
          </a:xfrm>
          <a:prstGeom prst="rect">
            <a:avLst/>
          </a:prstGeom>
        </p:spPr>
        <p:txBody>
          <a:bodyPr lIns="0" tIns="0" rIns="0" bIns="0">
            <a:noAutofit/>
          </a:bodyPr>
          <a:lstStyle/>
          <a:p>
            <a:pPr marL="0" indent="0">
              <a:lnSpc>
                <a:spcPct val="110000"/>
              </a:lnSpc>
              <a:spcBef>
                <a:spcPts val="900"/>
              </a:spcBef>
              <a:buSzTx/>
              <a:buNone/>
              <a:defRPr sz="1000">
                <a:latin typeface="+mn-lt"/>
                <a:ea typeface="+mn-ea"/>
                <a:cs typeface="+mn-cs"/>
                <a:sym typeface="Roboto"/>
              </a:defRPr>
            </a:pPr>
            <a:r>
              <a:rPr lang="fr-CA" dirty="0">
                <a:solidFill>
                  <a:srgbClr val="FFFFFF"/>
                </a:solidFill>
                <a:uFill>
                  <a:solidFill>
                    <a:srgbClr val="0563C1"/>
                  </a:solidFill>
                </a:uFill>
              </a:rPr>
              <a:t>Diapositive 2 : </a:t>
            </a:r>
            <a:r>
              <a:rPr lang="fr-CA" u="sng" dirty="0">
                <a:solidFill>
                  <a:srgbClr val="FFFFFF"/>
                </a:solidFill>
                <a:uFill>
                  <a:solidFill>
                    <a:srgbClr val="0563C1"/>
                  </a:solidFill>
                </a:uFill>
              </a:rPr>
              <a:t>https://www.pinterest.fr/pin/427208714653718477/A</a:t>
            </a:r>
            <a:endParaRPr lang="fr-CA" dirty="0">
              <a:solidFill>
                <a:srgbClr val="FFFFFF"/>
              </a:solidFill>
              <a:uFill>
                <a:solidFill>
                  <a:srgbClr val="0563C1"/>
                </a:solidFill>
              </a:uFill>
            </a:endParaRP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3 : </a:t>
            </a:r>
            <a:r>
              <a:rPr u="sng" dirty="0">
                <a:solidFill>
                  <a:srgbClr val="FFFFFF"/>
                </a:solidFill>
                <a:uFill>
                  <a:solidFill>
                    <a:srgbClr val="0563C1"/>
                  </a:solidFill>
                </a:uFill>
              </a:rPr>
              <a:t>https://www.pinterest.fr/pin/427208714653718477/</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4 : </a:t>
            </a:r>
            <a:r>
              <a:rPr u="sng" dirty="0">
                <a:solidFill>
                  <a:srgbClr val="FFFFFF"/>
                </a:solidFill>
                <a:uFill>
                  <a:solidFill>
                    <a:srgbClr val="0563C1"/>
                  </a:solidFill>
                </a:uFill>
              </a:rPr>
              <a:t>https://fr.wikipedia.org/wiki/Pointe_Clovis#/media/Fichier:Clovis_Rummells_Maske.jpg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5 : </a:t>
            </a:r>
            <a:r>
              <a:rPr u="sng" dirty="0">
                <a:solidFill>
                  <a:srgbClr val="FFFFFF"/>
                </a:solidFill>
                <a:uFill>
                  <a:solidFill>
                    <a:srgbClr val="0563C1"/>
                  </a:solidFill>
                </a:uFill>
              </a:rPr>
              <a:t>https://wiki2th.com/id/Quebec_province#wiki-22</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6 : </a:t>
            </a:r>
            <a:r>
              <a:rPr u="sng" dirty="0">
                <a:solidFill>
                  <a:srgbClr val="FFFFFF"/>
                </a:solidFill>
                <a:uFill>
                  <a:solidFill>
                    <a:srgbClr val="0563C1"/>
                  </a:solidFill>
                </a:uFill>
              </a:rPr>
              <a:t>https://www.csia-nitassinan.org/spip.php?article644</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7 :  </a:t>
            </a:r>
            <a:r>
              <a:rPr u="sng" dirty="0">
                <a:solidFill>
                  <a:srgbClr val="FFFFFF"/>
                </a:solidFill>
                <a:uFill>
                  <a:solidFill>
                    <a:srgbClr val="0563C1"/>
                  </a:solidFill>
                </a:uFill>
              </a:rPr>
              <a:t>https://fr.wikipedia.org/wiki/Samuel_de_Champlain#/media/Fichier:Samuel_de_Champlain_arrive_%C3%A0_Qu%C3%A9bec_-_George_Agnew_Reid_-_1909.jpg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8 :  </a:t>
            </a:r>
            <a:r>
              <a:rPr u="sng" dirty="0">
                <a:solidFill>
                  <a:srgbClr val="FFFFFF"/>
                </a:solidFill>
                <a:uFill>
                  <a:solidFill>
                    <a:srgbClr val="0563C1"/>
                  </a:solidFill>
                </a:uFill>
              </a:rPr>
              <a:t>https://fr.wikipedia.org/wiki/Controverse_de_Valladolid#/media/Fichier:Codex_Magliabechiano_(141_cropped).jpg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9 : </a:t>
            </a:r>
            <a:r>
              <a:rPr u="sng" dirty="0">
                <a:solidFill>
                  <a:srgbClr val="FFFFFF"/>
                </a:solidFill>
                <a:uFill>
                  <a:solidFill>
                    <a:srgbClr val="0563C1"/>
                  </a:solidFill>
                </a:uFill>
              </a:rPr>
              <a:t>https://commons.wikimedia.org/wiki/File:M0354_1951-31-299-2_4.jpg?uselang=fr</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10 : </a:t>
            </a:r>
            <a:r>
              <a:rPr u="sng" dirty="0">
                <a:solidFill>
                  <a:srgbClr val="FFFFFF"/>
                </a:solidFill>
                <a:uFill>
                  <a:solidFill>
                    <a:srgbClr val="0563C1"/>
                  </a:solidFill>
                </a:uFill>
              </a:rPr>
              <a:t>https://fr.wikipedia.org/wiki/Le_Tour_de_la_France_par_deux_enfants#/media/Fichier:G._Bruno_-_Le_Tour_de_la_France_par_deux_enfants_p188.jpg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11: </a:t>
            </a:r>
            <a:r>
              <a:rPr u="sng" dirty="0">
                <a:solidFill>
                  <a:srgbClr val="FFFFFF"/>
                </a:solidFill>
                <a:uFill>
                  <a:solidFill>
                    <a:srgbClr val="0563C1"/>
                  </a:solidFill>
                </a:uFill>
              </a:rPr>
              <a:t>https://en.wikipedia.org/wiki/Idle_No_More#/media/File:Idle_no_more_(9179654965).jpg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12 : </a:t>
            </a:r>
            <a:r>
              <a:rPr u="sng" dirty="0">
                <a:solidFill>
                  <a:srgbClr val="FFFFFF"/>
                </a:solidFill>
                <a:uFill>
                  <a:solidFill>
                    <a:srgbClr val="0563C1"/>
                  </a:solidFill>
                </a:uFill>
              </a:rPr>
              <a:t>https://commons.wikimedia.org/wiki/File:TRC_Canada_They_Came_for_the_Children.pdf?uselang=fr</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13 : </a:t>
            </a:r>
            <a:r>
              <a:rPr u="sng" dirty="0">
                <a:solidFill>
                  <a:srgbClr val="FFFFFF"/>
                </a:solidFill>
                <a:uFill>
                  <a:solidFill>
                    <a:srgbClr val="0563C1"/>
                  </a:solidFill>
                </a:uFill>
              </a:rPr>
              <a:t>https://fr.wikipedia.org/wiki/J%C3%A9suites_au_Canada#/media/Fichier:Pere_Marquette.JPG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14 : </a:t>
            </a:r>
            <a:r>
              <a:rPr u="sng" dirty="0">
                <a:solidFill>
                  <a:srgbClr val="FFFFFF"/>
                </a:solidFill>
                <a:uFill>
                  <a:solidFill>
                    <a:srgbClr val="0563C1"/>
                  </a:solidFill>
                </a:uFill>
              </a:rPr>
              <a:t>https://en.wikipedia.org/wiki/File:Stop_the_killing.jpg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15: </a:t>
            </a:r>
            <a:r>
              <a:rPr u="sng" dirty="0">
                <a:solidFill>
                  <a:srgbClr val="FFFFFF"/>
                </a:solidFill>
                <a:uFill>
                  <a:solidFill>
                    <a:srgbClr val="0563C1"/>
                  </a:solidFill>
                </a:uFill>
              </a:rPr>
              <a:t>https://en.wikipedia.org/wiki/File:Murdered_and_missing_indigenous_women_(10149755706).jpg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16 : </a:t>
            </a:r>
            <a:r>
              <a:rPr u="sng" dirty="0">
                <a:solidFill>
                  <a:srgbClr val="FFFFFF"/>
                </a:solidFill>
                <a:uFill>
                  <a:solidFill>
                    <a:srgbClr val="0563C1"/>
                  </a:solidFill>
                </a:uFill>
              </a:rPr>
              <a:t>https://en.wikipedia.org/wiki/File:Murdered_and_missing_indigenous_women_(10149755706).jpg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17 :  </a:t>
            </a:r>
            <a:r>
              <a:rPr u="sng" dirty="0">
                <a:solidFill>
                  <a:srgbClr val="FFFFFF"/>
                </a:solidFill>
                <a:uFill>
                  <a:solidFill>
                    <a:srgbClr val="0563C1"/>
                  </a:solidFill>
                </a:uFill>
              </a:rPr>
              <a:t>https://commons.wikimedia.org/wiki/File:Red_Deer_Industrial_School_Circa_1914.jpg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18: </a:t>
            </a:r>
            <a:r>
              <a:rPr u="sng" dirty="0">
                <a:solidFill>
                  <a:srgbClr val="FFFFFF"/>
                </a:solidFill>
                <a:uFill>
                  <a:solidFill>
                    <a:srgbClr val="0563C1"/>
                  </a:solidFill>
                </a:uFill>
              </a:rPr>
              <a:t>https://en.wikipedia.org/wiki/File:StMichaels-ResidentialSchool-AlertBay.jpg</a:t>
            </a:r>
          </a:p>
        </p:txBody>
      </p:sp>
      <p:sp>
        <p:nvSpPr>
          <p:cNvPr id="558"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
        <p:nvSpPr>
          <p:cNvPr id="559" name="Sous-titre 2"/>
          <p:cNvSpPr txBox="1"/>
          <p:nvPr/>
        </p:nvSpPr>
        <p:spPr>
          <a:xfrm>
            <a:off x="516953" y="1323370"/>
            <a:ext cx="10455657" cy="296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lvl1pPr defTabSz="777240">
              <a:lnSpc>
                <a:spcPct val="130000"/>
              </a:lnSpc>
              <a:spcBef>
                <a:spcPts val="800"/>
              </a:spcBef>
              <a:defRPr sz="1275">
                <a:latin typeface="Roboto Light"/>
                <a:ea typeface="Roboto Light"/>
                <a:cs typeface="Roboto Light"/>
                <a:sym typeface="Roboto Light"/>
              </a:defRPr>
            </a:lvl1pPr>
          </a:lstStyle>
          <a:p>
            <a:r>
              <a:rPr dirty="0" err="1">
                <a:solidFill>
                  <a:srgbClr val="FFFFFF"/>
                </a:solidFill>
              </a:rPr>
              <a:t>Toutes</a:t>
            </a:r>
            <a:r>
              <a:rPr dirty="0">
                <a:solidFill>
                  <a:srgbClr val="FFFFFF"/>
                </a:solidFill>
              </a:rPr>
              <a:t> les images </a:t>
            </a:r>
            <a:r>
              <a:rPr dirty="0" err="1">
                <a:solidFill>
                  <a:srgbClr val="FFFFFF"/>
                </a:solidFill>
              </a:rPr>
              <a:t>sont</a:t>
            </a:r>
            <a:r>
              <a:rPr dirty="0">
                <a:solidFill>
                  <a:srgbClr val="FFFFFF"/>
                </a:solidFill>
              </a:rPr>
              <a:t> </a:t>
            </a:r>
            <a:r>
              <a:rPr dirty="0" err="1">
                <a:solidFill>
                  <a:srgbClr val="FFFFFF"/>
                </a:solidFill>
              </a:rPr>
              <a:t>tirées</a:t>
            </a:r>
            <a:r>
              <a:rPr dirty="0">
                <a:solidFill>
                  <a:srgbClr val="FFFFFF"/>
                </a:solidFill>
              </a:rPr>
              <a:t> du </a:t>
            </a:r>
            <a:r>
              <a:rPr dirty="0" err="1">
                <a:solidFill>
                  <a:srgbClr val="FFFFFF"/>
                </a:solidFill>
              </a:rPr>
              <a:t>domaine</a:t>
            </a:r>
            <a:r>
              <a:rPr dirty="0">
                <a:solidFill>
                  <a:srgbClr val="FFFFFF"/>
                </a:solidFill>
              </a:rPr>
              <a:t> public. On </a:t>
            </a:r>
            <a:r>
              <a:rPr dirty="0" err="1">
                <a:solidFill>
                  <a:srgbClr val="FFFFFF"/>
                </a:solidFill>
              </a:rPr>
              <a:t>pourra</a:t>
            </a:r>
            <a:r>
              <a:rPr dirty="0">
                <a:solidFill>
                  <a:srgbClr val="FFFFFF"/>
                </a:solidFill>
              </a:rPr>
              <a:t> les consulter </a:t>
            </a:r>
            <a:r>
              <a:rPr dirty="0" err="1">
                <a:solidFill>
                  <a:srgbClr val="FFFFFF"/>
                </a:solidFill>
              </a:rPr>
              <a:t>ici</a:t>
            </a:r>
            <a:r>
              <a:rPr dirty="0">
                <a:solidFill>
                  <a:srgbClr val="FFFFFF"/>
                </a:solidFill>
              </a:rPr>
              <a:t> :</a:t>
            </a:r>
          </a:p>
        </p:txBody>
      </p:sp>
      <p:sp>
        <p:nvSpPr>
          <p:cNvPr id="560" name="ZoneTexte 4"/>
          <p:cNvSpPr txBox="1"/>
          <p:nvPr/>
        </p:nvSpPr>
        <p:spPr>
          <a:xfrm>
            <a:off x="12944057" y="-2356898"/>
            <a:ext cx="11879982" cy="6614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numCol="3" spcCol="19050"/>
          <a:lstStyle/>
          <a:p>
            <a:r>
              <a:rPr lang="fr-CA"/>
              <a:t>Image tirée de </a:t>
            </a:r>
            <a:r>
              <a:rPr lang="fr-CA" u="sng">
                <a:solidFill>
                  <a:srgbClr val="0563C1"/>
                </a:solidFill>
                <a:uFill>
                  <a:solidFill>
                    <a:srgbClr val="0563C1"/>
                  </a:solidFill>
                </a:uFill>
                <a:hlinkClick r:id="rId2"/>
              </a:rPr>
              <a:t>https://commons.wikimedia.org/wiki/File:Decolonize_Turtle_Island_(cropped).jpg</a:t>
            </a:r>
            <a:endParaRPr lang="fr-CA" u="sng" dirty="0">
              <a:solidFill>
                <a:srgbClr val="0563C1"/>
              </a:solidFill>
              <a:uFill>
                <a:solidFill>
                  <a:srgbClr val="0563C1"/>
                </a:solidFill>
              </a:uFill>
              <a:hlinkClick r:id="rId2"/>
            </a:endParaRP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54364D-69D9-44EB-AE6A-59C08D6CAC56}"/>
              </a:ext>
            </a:extLst>
          </p:cNvPr>
          <p:cNvSpPr/>
          <p:nvPr/>
        </p:nvSpPr>
        <p:spPr>
          <a:xfrm>
            <a:off x="0" y="0"/>
            <a:ext cx="12192000" cy="68580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63" name="Médiagraphie"/>
          <p:cNvSpPr txBox="1">
            <a:spLocks noGrp="1"/>
          </p:cNvSpPr>
          <p:nvPr>
            <p:ph type="title"/>
          </p:nvPr>
        </p:nvSpPr>
        <p:spPr>
          <a:xfrm>
            <a:off x="512227" y="254484"/>
            <a:ext cx="5831842" cy="1391355"/>
          </a:xfrm>
          <a:prstGeom prst="rect">
            <a:avLst/>
          </a:prstGeom>
        </p:spPr>
        <p:txBody>
          <a:bodyPr anchor="t"/>
          <a:lstStyle>
            <a:lvl1pPr>
              <a:defRPr sz="4800">
                <a:latin typeface="Volkhov-Regular"/>
                <a:ea typeface="Volkhov-Regular"/>
                <a:cs typeface="Volkhov-Regular"/>
                <a:sym typeface="Volkhov-Regular"/>
              </a:defRPr>
            </a:lvl1pPr>
          </a:lstStyle>
          <a:p>
            <a:r>
              <a:rPr dirty="0" err="1">
                <a:solidFill>
                  <a:srgbClr val="FFFFFF"/>
                </a:solidFill>
              </a:rPr>
              <a:t>Médiagraphie</a:t>
            </a:r>
            <a:endParaRPr dirty="0">
              <a:solidFill>
                <a:srgbClr val="FFFFFF"/>
              </a:solidFill>
            </a:endParaRPr>
          </a:p>
        </p:txBody>
      </p:sp>
      <p:sp>
        <p:nvSpPr>
          <p:cNvPr id="562" name="Espace réservé du contenu 2"/>
          <p:cNvSpPr txBox="1">
            <a:spLocks noGrp="1"/>
          </p:cNvSpPr>
          <p:nvPr>
            <p:ph type="body" idx="1"/>
          </p:nvPr>
        </p:nvSpPr>
        <p:spPr>
          <a:xfrm>
            <a:off x="512227" y="1289829"/>
            <a:ext cx="11115928" cy="4777346"/>
          </a:xfrm>
          <a:prstGeom prst="rect">
            <a:avLst/>
          </a:prstGeom>
        </p:spPr>
        <p:txBody>
          <a:bodyPr lIns="0" tIns="0" rIns="0" bIns="0">
            <a:noAutofit/>
          </a:bodyPr>
          <a:lstStyle/>
          <a:p>
            <a:pPr marL="0" indent="0">
              <a:lnSpc>
                <a:spcPct val="110000"/>
              </a:lnSpc>
              <a:spcBef>
                <a:spcPts val="900"/>
              </a:spcBef>
              <a:buSzTx/>
              <a:buFontTx/>
              <a:buNone/>
              <a:defRPr sz="1000">
                <a:latin typeface="+mn-lt"/>
                <a:ea typeface="+mn-ea"/>
                <a:cs typeface="+mn-cs"/>
                <a:sym typeface="Roboto"/>
              </a:defRPr>
            </a:pPr>
            <a:r>
              <a:rPr dirty="0">
                <a:solidFill>
                  <a:srgbClr val="FFFFFF"/>
                </a:solidFill>
                <a:uFill>
                  <a:solidFill>
                    <a:srgbClr val="0563C1"/>
                  </a:solidFill>
                </a:uFill>
              </a:rPr>
              <a:t>Diapositive 19 : </a:t>
            </a:r>
            <a:r>
              <a:rPr u="sng" dirty="0">
                <a:solidFill>
                  <a:srgbClr val="FFFFFF"/>
                </a:solidFill>
                <a:uFill>
                  <a:solidFill>
                    <a:srgbClr val="0563C1"/>
                  </a:solidFill>
                </a:uFill>
                <a:hlinkClick r:id="rId2">
                  <a:extLst>
                    <a:ext uri="{A12FA001-AC4F-418D-AE19-62706E023703}">
                      <ahyp:hlinkClr xmlns:ahyp="http://schemas.microsoft.com/office/drawing/2018/hyperlinkcolor" val="tx"/>
                    </a:ext>
                  </a:extLst>
                </a:hlinkClick>
              </a:rPr>
              <a:t>https://fr.wikipedia.org/wiki/John_A._Macdonald#/media/Fichier:John_A_Macdonald_election_poster_1891.jpg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20 :  </a:t>
            </a:r>
            <a:r>
              <a:rPr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https://fr.wikipedia.org/wiki/Autochtones_du_Canada#/media/Fichier:Qamutik_1_1999-04-01.jpg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21 : </a:t>
            </a: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https://fr.wikipedia.org/wiki/Autochtones_du_Canada#/media/Fichier:Pow_wow_dancer_Canada_(14260176072).jpg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22 : </a:t>
            </a:r>
            <a:r>
              <a:rPr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https://en.wikipedia.org/wiki/File:Snow_Shoe_Maker_between_ca._1900-1930.jpg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23 : </a:t>
            </a:r>
            <a:r>
              <a:rPr u="sng" dirty="0">
                <a:solidFill>
                  <a:srgbClr val="FFFFFF"/>
                </a:solidFill>
                <a:uFill>
                  <a:solidFill>
                    <a:srgbClr val="0563C1"/>
                  </a:solidFill>
                </a:uFill>
                <a:hlinkClick r:id="rId6">
                  <a:extLst>
                    <a:ext uri="{A12FA001-AC4F-418D-AE19-62706E023703}">
                      <ahyp:hlinkClr xmlns:ahyp="http://schemas.microsoft.com/office/drawing/2018/hyperlinkcolor" val="tx"/>
                    </a:ext>
                  </a:extLst>
                </a:hlinkClick>
              </a:rPr>
              <a:t>https://www.csia-nitassinan.org/spip.php?article1061</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25 : </a:t>
            </a:r>
            <a:r>
              <a:rPr u="sng" dirty="0">
                <a:solidFill>
                  <a:srgbClr val="FFFFFF"/>
                </a:solidFill>
                <a:uFill>
                  <a:solidFill>
                    <a:srgbClr val="0563C1"/>
                  </a:solidFill>
                </a:uFill>
                <a:hlinkClick r:id="rId7">
                  <a:extLst>
                    <a:ext uri="{A12FA001-AC4F-418D-AE19-62706E023703}">
                      <ahyp:hlinkClr xmlns:ahyp="http://schemas.microsoft.com/office/drawing/2018/hyperlinkcolor" val="tx"/>
                    </a:ext>
                  </a:extLst>
                </a:hlinkClick>
              </a:rPr>
              <a:t>https://www.flickr.com/photos/fibonacciblue/32778542291</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27 : </a:t>
            </a:r>
            <a:r>
              <a:rPr u="sng" dirty="0">
                <a:solidFill>
                  <a:srgbClr val="FFFFFF"/>
                </a:solidFill>
                <a:uFill>
                  <a:solidFill>
                    <a:srgbClr val="0563C1"/>
                  </a:solidFill>
                </a:uFill>
                <a:hlinkClick r:id="rId8">
                  <a:extLst>
                    <a:ext uri="{A12FA001-AC4F-418D-AE19-62706E023703}">
                      <ahyp:hlinkClr xmlns:ahyp="http://schemas.microsoft.com/office/drawing/2018/hyperlinkcolor" val="tx"/>
                    </a:ext>
                  </a:extLst>
                </a:hlinkClick>
              </a:rPr>
              <a:t>https://en.wikipedia.org/wiki/Missing_and_murdered_Indigenous_women#/media/File:2016_366_277_-REDress_Project_(29473248523).jpg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28 : </a:t>
            </a:r>
            <a:r>
              <a:rPr u="sng" dirty="0">
                <a:solidFill>
                  <a:srgbClr val="FFFFFF"/>
                </a:solidFill>
                <a:uFill>
                  <a:solidFill>
                    <a:srgbClr val="0563C1"/>
                  </a:solidFill>
                </a:uFill>
                <a:hlinkClick r:id="rId9">
                  <a:extLst>
                    <a:ext uri="{A12FA001-AC4F-418D-AE19-62706E023703}">
                      <ahyp:hlinkClr xmlns:ahyp="http://schemas.microsoft.com/office/drawing/2018/hyperlinkcolor" val="tx"/>
                    </a:ext>
                  </a:extLst>
                </a:hlinkClick>
              </a:rPr>
              <a:t>https://commons.wikimedia.org/wiki/File:MMIW_Task_Force_Rally_-_46978352585.jpg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30 : </a:t>
            </a:r>
            <a:r>
              <a:rPr u="sng" dirty="0">
                <a:solidFill>
                  <a:srgbClr val="FFFFFF"/>
                </a:solidFill>
                <a:uFill>
                  <a:solidFill>
                    <a:srgbClr val="0563C1"/>
                  </a:solidFill>
                </a:uFill>
                <a:hlinkClick r:id="rId10">
                  <a:extLst>
                    <a:ext uri="{A12FA001-AC4F-418D-AE19-62706E023703}">
                      <ahyp:hlinkClr xmlns:ahyp="http://schemas.microsoft.com/office/drawing/2018/hyperlinkcolor" val="tx"/>
                    </a:ext>
                  </a:extLst>
                </a:hlinkClick>
              </a:rPr>
              <a:t>https://commons.wikimedia.org/wiki/File:MMIW_Task_Force_Rally.jpg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31 : </a:t>
            </a:r>
            <a:r>
              <a:rPr u="sng" dirty="0">
                <a:solidFill>
                  <a:srgbClr val="FFFFFF"/>
                </a:solidFill>
                <a:uFill>
                  <a:solidFill>
                    <a:srgbClr val="0563C1"/>
                  </a:solidFill>
                </a:uFill>
                <a:hlinkClick r:id="rId11">
                  <a:extLst>
                    <a:ext uri="{A12FA001-AC4F-418D-AE19-62706E023703}">
                      <ahyp:hlinkClr xmlns:ahyp="http://schemas.microsoft.com/office/drawing/2018/hyperlinkcolor" val="tx"/>
                    </a:ext>
                  </a:extLst>
                </a:hlinkClick>
              </a:rPr>
              <a:t>https://www.flickr.com/photos/arctic_council/15599458061</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32 : </a:t>
            </a:r>
            <a:r>
              <a:rPr u="sng" dirty="0">
                <a:solidFill>
                  <a:srgbClr val="FFFFFF"/>
                </a:solidFill>
                <a:uFill>
                  <a:solidFill>
                    <a:srgbClr val="0563C1"/>
                  </a:solidFill>
                </a:uFill>
                <a:hlinkClick r:id="rId12">
                  <a:extLst>
                    <a:ext uri="{A12FA001-AC4F-418D-AE19-62706E023703}">
                      <ahyp:hlinkClr xmlns:ahyp="http://schemas.microsoft.com/office/drawing/2018/hyperlinkcolor" val="tx"/>
                    </a:ext>
                  </a:extLst>
                </a:hlinkClick>
              </a:rPr>
              <a:t>https://en.wikipedia.org/wiki/Indigenous_peoples_in_Canada#/media/File:Drumdance.jpg</a:t>
            </a:r>
            <a:r>
              <a:rPr dirty="0">
                <a:solidFill>
                  <a:srgbClr val="FFFFFF"/>
                </a:solidFill>
              </a:rPr>
              <a:t> </a:t>
            </a:r>
            <a:endParaRPr lang="fr-CA" dirty="0">
              <a:solidFill>
                <a:srgbClr val="FFFFFF"/>
              </a:solidFill>
            </a:endParaRPr>
          </a:p>
          <a:p>
            <a:pPr marL="0" indent="0">
              <a:lnSpc>
                <a:spcPct val="110000"/>
              </a:lnSpc>
              <a:spcBef>
                <a:spcPts val="900"/>
              </a:spcBef>
              <a:buSzTx/>
              <a:buFontTx/>
              <a:buNone/>
              <a:defRPr sz="1000">
                <a:latin typeface="+mn-lt"/>
                <a:ea typeface="+mn-ea"/>
                <a:cs typeface="+mn-cs"/>
                <a:sym typeface="Roboto"/>
              </a:defRPr>
            </a:pPr>
            <a:r>
              <a:rPr lang="fr-CA" dirty="0">
                <a:solidFill>
                  <a:srgbClr val="FFFFFF"/>
                </a:solidFill>
              </a:rPr>
              <a:t>Diapositive 33 : </a:t>
            </a:r>
            <a:r>
              <a:rPr lang="fr-CA"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rPr>
              <a:t>https://www.flickr.com/photos/lblain/33089193235</a:t>
            </a:r>
            <a:r>
              <a:rPr lang="fr-CA" dirty="0">
                <a:solidFill>
                  <a:srgbClr val="FFFFFF"/>
                </a:solidFill>
              </a:rPr>
              <a:t> </a:t>
            </a:r>
            <a:endParaRPr dirty="0">
              <a:solidFill>
                <a:srgbClr val="FFFFFF"/>
              </a:solidFill>
            </a:endParaRP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34 : </a:t>
            </a:r>
            <a:r>
              <a:rPr u="sng" dirty="0">
                <a:solidFill>
                  <a:srgbClr val="FFFFFF"/>
                </a:solidFill>
                <a:uFill>
                  <a:solidFill>
                    <a:srgbClr val="0563C1"/>
                  </a:solidFill>
                </a:uFill>
                <a:hlinkClick r:id="rId14">
                  <a:extLst>
                    <a:ext uri="{A12FA001-AC4F-418D-AE19-62706E023703}">
                      <ahyp:hlinkClr xmlns:ahyp="http://schemas.microsoft.com/office/drawing/2018/hyperlinkcolor" val="tx"/>
                    </a:ext>
                  </a:extLst>
                </a:hlinkClick>
              </a:rPr>
              <a:t>https://fineartamerica.com/featured/wendigo-arthur-pena.html</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35 : </a:t>
            </a:r>
            <a:r>
              <a:rPr u="sng" dirty="0">
                <a:solidFill>
                  <a:srgbClr val="FFFFFF"/>
                </a:solidFill>
                <a:uFill>
                  <a:solidFill>
                    <a:srgbClr val="0563C1"/>
                  </a:solidFill>
                </a:uFill>
                <a:hlinkClick r:id="rId15">
                  <a:extLst>
                    <a:ext uri="{A12FA001-AC4F-418D-AE19-62706E023703}">
                      <ahyp:hlinkClr xmlns:ahyp="http://schemas.microsoft.com/office/drawing/2018/hyperlinkcolor" val="tx"/>
                    </a:ext>
                  </a:extLst>
                </a:hlinkClick>
              </a:rPr>
              <a:t>https://fr.wikipedia.org/wiki/Attikameks#/media/Fichier:A_la_rencontre_de_deux_generations.jpg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36 : </a:t>
            </a:r>
            <a:r>
              <a:rPr u="sng" dirty="0">
                <a:solidFill>
                  <a:srgbClr val="FFFFFF"/>
                </a:solidFill>
                <a:uFill>
                  <a:solidFill>
                    <a:srgbClr val="0563C1"/>
                  </a:solidFill>
                </a:uFill>
                <a:hlinkClick r:id="rId16">
                  <a:extLst>
                    <a:ext uri="{A12FA001-AC4F-418D-AE19-62706E023703}">
                      <ahyp:hlinkClr xmlns:ahyp="http://schemas.microsoft.com/office/drawing/2018/hyperlinkcolor" val="tx"/>
                    </a:ext>
                  </a:extLst>
                </a:hlinkClick>
              </a:rPr>
              <a:t>https://en.wikipedia.org/wiki/Atikamekw#/media/File:Autochtones_de_la_Manouane_vers_1900.jpg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37 : </a:t>
            </a:r>
            <a:r>
              <a:rPr u="sng" dirty="0">
                <a:solidFill>
                  <a:srgbClr val="FFFFFF"/>
                </a:solidFill>
                <a:uFill>
                  <a:solidFill>
                    <a:srgbClr val="0563C1"/>
                  </a:solidFill>
                </a:uFill>
                <a:hlinkClick r:id="rId17">
                  <a:extLst>
                    <a:ext uri="{A12FA001-AC4F-418D-AE19-62706E023703}">
                      <ahyp:hlinkClr xmlns:ahyp="http://schemas.microsoft.com/office/drawing/2018/hyperlinkcolor" val="tx"/>
                    </a:ext>
                  </a:extLst>
                </a:hlinkClick>
              </a:rPr>
              <a:t>https://www.pinterest.com/xlauraax10/womban/</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38 : </a:t>
            </a:r>
            <a:r>
              <a:rPr lang="fr-CA"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rPr>
              <a:t>https://www.flickr.com/photos/lblain/33089193235</a:t>
            </a:r>
            <a:r>
              <a:rPr lang="fr-CA" dirty="0">
                <a:solidFill>
                  <a:srgbClr val="FFFFFF"/>
                </a:solidFill>
              </a:rPr>
              <a:t>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39 : </a:t>
            </a:r>
            <a:r>
              <a:rPr lang="fr-CA"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rPr>
              <a:t>https://www.flickr.com/photos/lblain/33089193235</a:t>
            </a:r>
            <a:r>
              <a:rPr lang="fr-CA" dirty="0">
                <a:solidFill>
                  <a:srgbClr val="FFFFFF"/>
                </a:solidFill>
              </a:rPr>
              <a:t>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40 :  https://www.flickr.com/photos/lblain/33089193235 </a:t>
            </a:r>
          </a:p>
        </p:txBody>
      </p:sp>
      <p:sp>
        <p:nvSpPr>
          <p:cNvPr id="564"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AD9750-FFB4-4875-82DF-5F27D73F6C2D}"/>
              </a:ext>
            </a:extLst>
          </p:cNvPr>
          <p:cNvSpPr/>
          <p:nvPr/>
        </p:nvSpPr>
        <p:spPr>
          <a:xfrm>
            <a:off x="0" y="0"/>
            <a:ext cx="12192000" cy="68580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68" name="Médiagraphie"/>
          <p:cNvSpPr txBox="1">
            <a:spLocks noGrp="1"/>
          </p:cNvSpPr>
          <p:nvPr>
            <p:ph type="title"/>
          </p:nvPr>
        </p:nvSpPr>
        <p:spPr>
          <a:xfrm>
            <a:off x="512227" y="254484"/>
            <a:ext cx="5831842" cy="1391355"/>
          </a:xfrm>
          <a:prstGeom prst="rect">
            <a:avLst/>
          </a:prstGeom>
        </p:spPr>
        <p:txBody>
          <a:bodyPr anchor="t"/>
          <a:lstStyle>
            <a:lvl1pPr>
              <a:defRPr sz="4800">
                <a:latin typeface="Volkhov-Regular"/>
                <a:ea typeface="Volkhov-Regular"/>
                <a:cs typeface="Volkhov-Regular"/>
                <a:sym typeface="Volkhov-Regular"/>
              </a:defRPr>
            </a:lvl1pPr>
          </a:lstStyle>
          <a:p>
            <a:r>
              <a:rPr dirty="0" err="1">
                <a:solidFill>
                  <a:srgbClr val="FFFFFF"/>
                </a:solidFill>
              </a:rPr>
              <a:t>Médiagraphie</a:t>
            </a:r>
            <a:endParaRPr dirty="0">
              <a:solidFill>
                <a:srgbClr val="FFFFFF"/>
              </a:solidFill>
            </a:endParaRPr>
          </a:p>
        </p:txBody>
      </p:sp>
      <p:sp>
        <p:nvSpPr>
          <p:cNvPr id="567" name="Espace réservé du contenu 2"/>
          <p:cNvSpPr txBox="1">
            <a:spLocks noGrp="1"/>
          </p:cNvSpPr>
          <p:nvPr>
            <p:ph type="body" idx="1"/>
          </p:nvPr>
        </p:nvSpPr>
        <p:spPr>
          <a:xfrm>
            <a:off x="512227" y="1377789"/>
            <a:ext cx="11115928" cy="4777346"/>
          </a:xfrm>
          <a:prstGeom prst="rect">
            <a:avLst/>
          </a:prstGeom>
        </p:spPr>
        <p:txBody>
          <a:bodyPr lIns="0" tIns="0" rIns="0" bIns="0">
            <a:noAutofit/>
          </a:bodyPr>
          <a:lstStyle/>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39 : </a:t>
            </a:r>
            <a:r>
              <a:rPr u="sng" dirty="0">
                <a:solidFill>
                  <a:srgbClr val="FFFFFF"/>
                </a:solidFill>
                <a:uFill>
                  <a:solidFill>
                    <a:srgbClr val="0563C1"/>
                  </a:solidFill>
                </a:uFill>
                <a:hlinkClick r:id="rId2">
                  <a:extLst>
                    <a:ext uri="{A12FA001-AC4F-418D-AE19-62706E023703}">
                      <ahyp:hlinkClr xmlns:ahyp="http://schemas.microsoft.com/office/drawing/2018/hyperlinkcolor" val="tx"/>
                    </a:ext>
                  </a:extLst>
                </a:hlinkClick>
              </a:rPr>
              <a:t>https://www.flickr.com/photos/lblain/33089193235</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40 : </a:t>
            </a:r>
            <a:r>
              <a:rPr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https://pixabay.com/photos/inuksuk-canada-inuit-2435154/</a:t>
            </a:r>
            <a:endParaRPr lang="fr-CA"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endParaRPr>
          </a:p>
          <a:p>
            <a:pPr marL="0" indent="0">
              <a:lnSpc>
                <a:spcPct val="110000"/>
              </a:lnSpc>
              <a:spcBef>
                <a:spcPts val="900"/>
              </a:spcBef>
              <a:buSzTx/>
              <a:buNone/>
              <a:defRPr sz="1000">
                <a:latin typeface="+mn-lt"/>
                <a:ea typeface="+mn-ea"/>
                <a:cs typeface="+mn-cs"/>
                <a:sym typeface="Roboto"/>
              </a:defRPr>
            </a:pPr>
            <a:r>
              <a:rPr lang="fr-CA"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Diapositive 41 : </a:t>
            </a:r>
            <a:r>
              <a:rPr lang="fr-CA" u="sng" dirty="0">
                <a:solidFill>
                  <a:srgbClr val="FFFFFF"/>
                </a:solidFill>
                <a:uFill>
                  <a:solidFill>
                    <a:srgbClr val="0563C1"/>
                  </a:solidFill>
                </a:uFill>
              </a:rPr>
              <a:t>https://pixabay.com/photos/inuksuk-canada-inuit-2435154/</a:t>
            </a:r>
            <a:endParaRPr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endParaRP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42 :  </a:t>
            </a: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https://en.wikipedia.org/wiki/Forest#/media/File:Garibaldi_National_Park_-_Garibaldi_Mountain.jpg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43 : </a:t>
            </a:r>
            <a:r>
              <a:rPr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https://en.wikipedia.org/wiki/Forests_of_Canada#/media/File:SummitLake.JPG</a:t>
            </a:r>
            <a:r>
              <a:rPr dirty="0">
                <a:solidFill>
                  <a:srgbClr val="FFFFFF"/>
                </a:solidFill>
              </a:rPr>
              <a:t>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44 : </a:t>
            </a:r>
            <a:r>
              <a:rPr u="sng" dirty="0">
                <a:solidFill>
                  <a:srgbClr val="FFFFFF"/>
                </a:solidFill>
                <a:uFill>
                  <a:solidFill>
                    <a:srgbClr val="0563C1"/>
                  </a:solidFill>
                </a:uFill>
                <a:hlinkClick r:id="rId6">
                  <a:extLst>
                    <a:ext uri="{A12FA001-AC4F-418D-AE19-62706E023703}">
                      <ahyp:hlinkClr xmlns:ahyp="http://schemas.microsoft.com/office/drawing/2018/hyperlinkcolor" val="tx"/>
                    </a:ext>
                  </a:extLst>
                </a:hlinkClick>
              </a:rPr>
              <a:t>https://en.wikipedia.org/wiki/Forests_of_Canada#/media/File:Niagara_Glen_Nature_Reserve_-_view_of_Niagara_River.jpg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a:t>
            </a:r>
            <a:r>
              <a:rPr lang="fr-CA" dirty="0">
                <a:solidFill>
                  <a:srgbClr val="FFFFFF"/>
                </a:solidFill>
              </a:rPr>
              <a:t>s</a:t>
            </a:r>
            <a:r>
              <a:rPr dirty="0">
                <a:solidFill>
                  <a:srgbClr val="FFFFFF"/>
                </a:solidFill>
              </a:rPr>
              <a:t> 45</a:t>
            </a:r>
            <a:r>
              <a:rPr lang="fr-CA" dirty="0">
                <a:solidFill>
                  <a:srgbClr val="FFFFFF"/>
                </a:solidFill>
              </a:rPr>
              <a:t> à 47</a:t>
            </a:r>
            <a:r>
              <a:rPr dirty="0">
                <a:solidFill>
                  <a:srgbClr val="FFFFFF"/>
                </a:solidFill>
              </a:rPr>
              <a:t> : </a:t>
            </a:r>
            <a:r>
              <a:rPr u="sng" dirty="0">
                <a:solidFill>
                  <a:srgbClr val="FFFFFF"/>
                </a:solidFill>
                <a:uFill>
                  <a:solidFill>
                    <a:srgbClr val="0563C1"/>
                  </a:solidFill>
                </a:uFill>
                <a:hlinkClick r:id="rId7">
                  <a:extLst>
                    <a:ext uri="{A12FA001-AC4F-418D-AE19-62706E023703}">
                      <ahyp:hlinkClr xmlns:ahyp="http://schemas.microsoft.com/office/drawing/2018/hyperlinkcolor" val="tx"/>
                    </a:ext>
                  </a:extLst>
                </a:hlinkClick>
              </a:rPr>
              <a:t>https://en.wikipedia.org/wiki/Forests_of_Canada#/media/File:Northern_Hardwood_Forest_(1)_(21178820598).jpg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48 : </a:t>
            </a:r>
            <a:r>
              <a:rPr lang="fr-CA" dirty="0">
                <a:solidFill>
                  <a:srgbClr val="FFFFFF"/>
                </a:solidFill>
              </a:rPr>
              <a:t>: </a:t>
            </a:r>
            <a:r>
              <a:rPr lang="fr-CA" u="sng" dirty="0">
                <a:solidFill>
                  <a:srgbClr val="FFFFFF"/>
                </a:solidFill>
                <a:uFill>
                  <a:solidFill>
                    <a:srgbClr val="0563C1"/>
                  </a:solidFill>
                </a:uFill>
                <a:hlinkClick r:id="rId8">
                  <a:extLst>
                    <a:ext uri="{A12FA001-AC4F-418D-AE19-62706E023703}">
                      <ahyp:hlinkClr xmlns:ahyp="http://schemas.microsoft.com/office/drawing/2018/hyperlinkcolor" val="tx"/>
                    </a:ext>
                  </a:extLst>
                </a:hlinkClick>
              </a:rPr>
              <a:t>https://www.csia-nitassinan.org/spip.php?article644 </a:t>
            </a:r>
            <a:endParaRPr lang="fr-CA" u="sng" dirty="0">
              <a:solidFill>
                <a:srgbClr val="FFFFFF"/>
              </a:solidFill>
              <a:uFill>
                <a:solidFill>
                  <a:srgbClr val="0563C1"/>
                </a:solidFill>
              </a:uFill>
            </a:endParaRP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49 : </a:t>
            </a:r>
            <a:r>
              <a:rPr u="sng" dirty="0">
                <a:solidFill>
                  <a:srgbClr val="FFFFFF"/>
                </a:solidFill>
                <a:uFill>
                  <a:solidFill>
                    <a:srgbClr val="0563C1"/>
                  </a:solidFill>
                </a:uFill>
                <a:hlinkClick r:id="rId8">
                  <a:extLst>
                    <a:ext uri="{A12FA001-AC4F-418D-AE19-62706E023703}">
                      <ahyp:hlinkClr xmlns:ahyp="http://schemas.microsoft.com/office/drawing/2018/hyperlinkcolor" val="tx"/>
                    </a:ext>
                  </a:extLst>
                </a:hlinkClick>
              </a:rPr>
              <a:t>https://www.csia-nitassinan.org/spip.php?article644</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50 : </a:t>
            </a:r>
            <a:r>
              <a:rPr u="sng" dirty="0">
                <a:solidFill>
                  <a:srgbClr val="FFFFFF"/>
                </a:solidFill>
                <a:uFill>
                  <a:solidFill>
                    <a:srgbClr val="0563C1"/>
                  </a:solidFill>
                </a:uFill>
                <a:hlinkClick r:id="rId9">
                  <a:extLst>
                    <a:ext uri="{A12FA001-AC4F-418D-AE19-62706E023703}">
                      <ahyp:hlinkClr xmlns:ahyp="http://schemas.microsoft.com/office/drawing/2018/hyperlinkcolor" val="tx"/>
                    </a:ext>
                  </a:extLst>
                </a:hlinkClick>
              </a:rPr>
              <a:t>https://en.wikipedia.org/wiki/File:Walking_With_Our_Sisters_Shingwauk_Auditorium_2014.jpg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51 : </a:t>
            </a:r>
            <a:r>
              <a:rPr u="sng" dirty="0">
                <a:solidFill>
                  <a:srgbClr val="FFFFFF"/>
                </a:solidFill>
                <a:uFill>
                  <a:solidFill>
                    <a:srgbClr val="0563C1"/>
                  </a:solidFill>
                </a:uFill>
                <a:hlinkClick r:id="rId10">
                  <a:extLst>
                    <a:ext uri="{A12FA001-AC4F-418D-AE19-62706E023703}">
                      <ahyp:hlinkClr xmlns:ahyp="http://schemas.microsoft.com/office/drawing/2018/hyperlinkcolor" val="tx"/>
                    </a:ext>
                  </a:extLst>
                </a:hlinkClick>
              </a:rPr>
              <a:t>https://fr.wikipedia.org/wiki/Pensionnats_pour_Autochtones_au_Canada#/media/Fichier:M%C3%A2t_tot%C3%A9mique_des_pensionnats_03.jpg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52 : </a:t>
            </a:r>
            <a:r>
              <a:rPr u="sng" dirty="0">
                <a:solidFill>
                  <a:srgbClr val="FFFFFF"/>
                </a:solidFill>
                <a:uFill>
                  <a:solidFill>
                    <a:srgbClr val="0563C1"/>
                  </a:solidFill>
                </a:uFill>
                <a:hlinkClick r:id="rId11">
                  <a:extLst>
                    <a:ext uri="{A12FA001-AC4F-418D-AE19-62706E023703}">
                      <ahyp:hlinkClr xmlns:ahyp="http://schemas.microsoft.com/office/drawing/2018/hyperlinkcolor" val="tx"/>
                    </a:ext>
                  </a:extLst>
                </a:hlinkClick>
              </a:rPr>
              <a:t>https://www.pinterest.ca/inthemoment43/maxine-noel/</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53 :  </a:t>
            </a:r>
            <a:r>
              <a:rPr u="sng" dirty="0">
                <a:solidFill>
                  <a:srgbClr val="FFFFFF"/>
                </a:solidFill>
                <a:uFill>
                  <a:solidFill>
                    <a:srgbClr val="0563C1"/>
                  </a:solidFill>
                </a:uFill>
                <a:hlinkClick r:id="rId12">
                  <a:extLst>
                    <a:ext uri="{A12FA001-AC4F-418D-AE19-62706E023703}">
                      <ahyp:hlinkClr xmlns:ahyp="http://schemas.microsoft.com/office/drawing/2018/hyperlinkcolor" val="tx"/>
                    </a:ext>
                  </a:extLst>
                </a:hlinkClick>
              </a:rPr>
              <a:t>https://www.flickr.com/photos/fibonacciblue/32778542291</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54 : </a:t>
            </a:r>
            <a:r>
              <a:rPr u="sng" dirty="0">
                <a:solidFill>
                  <a:srgbClr val="FFFFFF"/>
                </a:solidFill>
                <a:uFill>
                  <a:solidFill>
                    <a:srgbClr val="0563C1"/>
                  </a:solidFill>
                </a:uFill>
                <a:hlinkClick r:id="rId12">
                  <a:extLst>
                    <a:ext uri="{A12FA001-AC4F-418D-AE19-62706E023703}">
                      <ahyp:hlinkClr xmlns:ahyp="http://schemas.microsoft.com/office/drawing/2018/hyperlinkcolor" val="tx"/>
                    </a:ext>
                  </a:extLst>
                </a:hlinkClick>
              </a:rPr>
              <a:t>https://www.flickr.com/photos/fibonacciblue/32778542291</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a:t>
            </a:r>
            <a:r>
              <a:rPr lang="fr-CA" dirty="0">
                <a:solidFill>
                  <a:srgbClr val="FFFFFF"/>
                </a:solidFill>
              </a:rPr>
              <a:t>s 55 et</a:t>
            </a:r>
            <a:r>
              <a:rPr dirty="0">
                <a:solidFill>
                  <a:srgbClr val="FFFFFF"/>
                </a:solidFill>
              </a:rPr>
              <a:t> 56: </a:t>
            </a:r>
            <a:r>
              <a:rPr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rPr>
              <a:t>https://commons.wikimedia.org/wiki/File:MMIW_Task_Force_Rally.jpg</a:t>
            </a:r>
            <a:endParaRPr lang="fr-CA"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endParaRPr>
          </a:p>
          <a:p>
            <a:pPr marL="0" indent="0">
              <a:lnSpc>
                <a:spcPct val="110000"/>
              </a:lnSpc>
              <a:spcBef>
                <a:spcPts val="900"/>
              </a:spcBef>
              <a:buSzTx/>
              <a:buNone/>
              <a:defRPr sz="1000">
                <a:latin typeface="+mn-lt"/>
                <a:ea typeface="+mn-ea"/>
                <a:cs typeface="+mn-cs"/>
                <a:sym typeface="Roboto"/>
              </a:defRPr>
            </a:pPr>
            <a:r>
              <a:rPr lang="fr-CA"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rPr>
              <a:t>Diapositive 57 : </a:t>
            </a:r>
            <a:r>
              <a:rPr lang="fr-CA" u="sng" dirty="0">
                <a:solidFill>
                  <a:srgbClr val="FFFFFF"/>
                </a:solidFill>
                <a:uFill>
                  <a:solidFill>
                    <a:srgbClr val="0563C1"/>
                  </a:solidFill>
                </a:uFill>
              </a:rPr>
              <a:t>https://commons.wikimedia.org/wiki/File:Idle_No_More_forum_at_UFV_(8411782311).jpg</a:t>
            </a:r>
            <a:endParaRPr u="sng" dirty="0">
              <a:solidFill>
                <a:srgbClr val="FFFFFF"/>
              </a:solidFill>
              <a:uFill>
                <a:solidFill>
                  <a:srgbClr val="0563C1"/>
                </a:solidFill>
              </a:uFill>
              <a:hlinkClick r:id="rId13">
                <a:extLst>
                  <a:ext uri="{A12FA001-AC4F-418D-AE19-62706E023703}">
                    <ahyp:hlinkClr xmlns:ahyp="http://schemas.microsoft.com/office/drawing/2018/hyperlinkcolor" val="tx"/>
                  </a:ext>
                </a:extLst>
              </a:hlinkClick>
            </a:endParaRP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58 : </a:t>
            </a:r>
            <a:r>
              <a:rPr u="sng" dirty="0">
                <a:solidFill>
                  <a:srgbClr val="FFFFFF"/>
                </a:solidFill>
                <a:uFill>
                  <a:solidFill>
                    <a:srgbClr val="0563C1"/>
                  </a:solidFill>
                </a:uFill>
                <a:hlinkClick r:id="rId14">
                  <a:extLst>
                    <a:ext uri="{A12FA001-AC4F-418D-AE19-62706E023703}">
                      <ahyp:hlinkClr xmlns:ahyp="http://schemas.microsoft.com/office/drawing/2018/hyperlinkcolor" val="tx"/>
                    </a:ext>
                  </a:extLst>
                </a:hlinkClick>
              </a:rPr>
              <a:t>https://fr.wikipedia.org/wiki/Marie-Andr%C3%A9e_Gill#/media/Fichier:Marie-Andree-Gill_performing.jpg</a:t>
            </a:r>
            <a:r>
              <a:rPr dirty="0">
                <a:solidFill>
                  <a:srgbClr val="FFFFFF"/>
                </a:solidFill>
              </a:rPr>
              <a:t> </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59 : </a:t>
            </a:r>
            <a:r>
              <a:rPr u="sng" dirty="0">
                <a:solidFill>
                  <a:srgbClr val="FFFFFF"/>
                </a:solidFill>
                <a:uFill>
                  <a:solidFill>
                    <a:srgbClr val="0563C1"/>
                  </a:solidFill>
                </a:uFill>
                <a:hlinkClick r:id="rId15">
                  <a:extLst>
                    <a:ext uri="{A12FA001-AC4F-418D-AE19-62706E023703}">
                      <ahyp:hlinkClr xmlns:ahyp="http://schemas.microsoft.com/office/drawing/2018/hyperlinkcolor" val="tx"/>
                    </a:ext>
                  </a:extLst>
                </a:hlinkClick>
              </a:rPr>
              <a:t>https://fr.wikipedia.org/wiki/Fichier:Aboriginal_War_Veterans_monument_(close).JPG</a:t>
            </a:r>
            <a:r>
              <a:rPr dirty="0">
                <a:solidFill>
                  <a:srgbClr val="FFFFFF"/>
                </a:solidFill>
              </a:rPr>
              <a:t> </a:t>
            </a:r>
          </a:p>
        </p:txBody>
      </p:sp>
      <p:sp>
        <p:nvSpPr>
          <p:cNvPr id="569"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657EEF-67DE-4EA9-B5F4-B3DE12F1FDA5}"/>
              </a:ext>
            </a:extLst>
          </p:cNvPr>
          <p:cNvSpPr/>
          <p:nvPr/>
        </p:nvSpPr>
        <p:spPr>
          <a:xfrm>
            <a:off x="0" y="0"/>
            <a:ext cx="12192000" cy="6858000"/>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fr-CA" sz="1800" b="0" i="0" u="none" strike="noStrike" cap="none" spc="0" normalizeH="0" baseline="0">
              <a:ln>
                <a:noFill/>
              </a:ln>
              <a:solidFill>
                <a:srgbClr val="000000"/>
              </a:solidFill>
              <a:effectLst/>
              <a:uFillTx/>
              <a:latin typeface="Calibri"/>
              <a:ea typeface="Calibri"/>
              <a:cs typeface="Calibri"/>
              <a:sym typeface="Calibri"/>
            </a:endParaRPr>
          </a:p>
        </p:txBody>
      </p:sp>
      <p:sp>
        <p:nvSpPr>
          <p:cNvPr id="573" name="Médiagraphie"/>
          <p:cNvSpPr txBox="1">
            <a:spLocks noGrp="1"/>
          </p:cNvSpPr>
          <p:nvPr>
            <p:ph type="title"/>
          </p:nvPr>
        </p:nvSpPr>
        <p:spPr>
          <a:xfrm>
            <a:off x="512227" y="254484"/>
            <a:ext cx="5831842" cy="1391355"/>
          </a:xfrm>
          <a:prstGeom prst="rect">
            <a:avLst/>
          </a:prstGeom>
        </p:spPr>
        <p:txBody>
          <a:bodyPr anchor="t"/>
          <a:lstStyle>
            <a:lvl1pPr>
              <a:defRPr sz="4800">
                <a:latin typeface="Volkhov-Regular"/>
                <a:ea typeface="Volkhov-Regular"/>
                <a:cs typeface="Volkhov-Regular"/>
                <a:sym typeface="Volkhov-Regular"/>
              </a:defRPr>
            </a:lvl1pPr>
          </a:lstStyle>
          <a:p>
            <a:r>
              <a:rPr dirty="0" err="1">
                <a:solidFill>
                  <a:srgbClr val="FFFFFF"/>
                </a:solidFill>
              </a:rPr>
              <a:t>Médiagraphie</a:t>
            </a:r>
            <a:endParaRPr dirty="0">
              <a:solidFill>
                <a:srgbClr val="FFFFFF"/>
              </a:solidFill>
            </a:endParaRPr>
          </a:p>
        </p:txBody>
      </p:sp>
      <p:sp>
        <p:nvSpPr>
          <p:cNvPr id="572" name="Espace réservé du contenu 2"/>
          <p:cNvSpPr txBox="1">
            <a:spLocks noGrp="1"/>
          </p:cNvSpPr>
          <p:nvPr>
            <p:ph type="body" idx="1"/>
          </p:nvPr>
        </p:nvSpPr>
        <p:spPr>
          <a:xfrm>
            <a:off x="576136" y="1767124"/>
            <a:ext cx="11115928" cy="4777346"/>
          </a:xfrm>
          <a:prstGeom prst="rect">
            <a:avLst/>
          </a:prstGeom>
        </p:spPr>
        <p:txBody>
          <a:bodyPr lIns="0" tIns="0" rIns="0" bIns="0">
            <a:noAutofit/>
          </a:bodyPr>
          <a:lstStyle/>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60 : </a:t>
            </a:r>
            <a:r>
              <a:rPr u="sng" dirty="0">
                <a:solidFill>
                  <a:srgbClr val="FFFFFF"/>
                </a:solidFill>
                <a:uFill>
                  <a:solidFill>
                    <a:srgbClr val="0563C1"/>
                  </a:solidFill>
                </a:uFill>
                <a:hlinkClick r:id="rId2">
                  <a:extLst>
                    <a:ext uri="{A12FA001-AC4F-418D-AE19-62706E023703}">
                      <ahyp:hlinkClr xmlns:ahyp="http://schemas.microsoft.com/office/drawing/2018/hyperlinkcolor" val="tx"/>
                    </a:ext>
                  </a:extLst>
                </a:hlinkClick>
              </a:rPr>
              <a:t>https://www.flickr.com/photos/missrogue/8293754149</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61 : </a:t>
            </a:r>
            <a:r>
              <a:rPr u="sng" dirty="0">
                <a:solidFill>
                  <a:srgbClr val="FFFFFF"/>
                </a:solidFill>
                <a:uFill>
                  <a:solidFill>
                    <a:srgbClr val="0563C1"/>
                  </a:solidFill>
                </a:uFill>
                <a:hlinkClick r:id="rId3">
                  <a:extLst>
                    <a:ext uri="{A12FA001-AC4F-418D-AE19-62706E023703}">
                      <ahyp:hlinkClr xmlns:ahyp="http://schemas.microsoft.com/office/drawing/2018/hyperlinkcolor" val="tx"/>
                    </a:ext>
                  </a:extLst>
                </a:hlinkClick>
              </a:rPr>
              <a:t>https://commons.wikimedia.org/wiki/File:Idle_No_More_forum_at_UFV_(8411782311).jpg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a:t>
            </a:r>
            <a:r>
              <a:rPr lang="fr-CA" dirty="0">
                <a:solidFill>
                  <a:srgbClr val="FFFFFF"/>
                </a:solidFill>
              </a:rPr>
              <a:t>s </a:t>
            </a:r>
            <a:r>
              <a:rPr dirty="0">
                <a:solidFill>
                  <a:srgbClr val="FFFFFF"/>
                </a:solidFill>
              </a:rPr>
              <a:t>62 : </a:t>
            </a:r>
            <a:r>
              <a:rPr u="sng" dirty="0">
                <a:solidFill>
                  <a:srgbClr val="FFFFFF"/>
                </a:solidFill>
                <a:uFill>
                  <a:solidFill>
                    <a:srgbClr val="0563C1"/>
                  </a:solidFill>
                </a:uFill>
                <a:hlinkClick r:id="rId4">
                  <a:extLst>
                    <a:ext uri="{A12FA001-AC4F-418D-AE19-62706E023703}">
                      <ahyp:hlinkClr xmlns:ahyp="http://schemas.microsoft.com/office/drawing/2018/hyperlinkcolor" val="tx"/>
                    </a:ext>
                  </a:extLst>
                </a:hlinkClick>
              </a:rPr>
              <a:t>https://commons.wikimedia.org/wiki/File:Missing_and_Murdered_Indigenous_Women_(25054885580).jpg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a:t>
            </a:r>
            <a:r>
              <a:rPr lang="fr-CA" dirty="0">
                <a:solidFill>
                  <a:srgbClr val="FFFFFF"/>
                </a:solidFill>
              </a:rPr>
              <a:t>s 63 et </a:t>
            </a:r>
            <a:r>
              <a:rPr dirty="0">
                <a:solidFill>
                  <a:srgbClr val="FFFFFF"/>
                </a:solidFill>
              </a:rPr>
              <a:t>64: </a:t>
            </a:r>
            <a:r>
              <a:rPr u="sng" dirty="0">
                <a:solidFill>
                  <a:srgbClr val="FFFFFF"/>
                </a:solidFill>
                <a:uFill>
                  <a:solidFill>
                    <a:srgbClr val="0563C1"/>
                  </a:solidFill>
                </a:uFill>
                <a:hlinkClick r:id="rId5">
                  <a:extLst>
                    <a:ext uri="{A12FA001-AC4F-418D-AE19-62706E023703}">
                      <ahyp:hlinkClr xmlns:ahyp="http://schemas.microsoft.com/office/drawing/2018/hyperlinkcolor" val="tx"/>
                    </a:ext>
                  </a:extLst>
                </a:hlinkClick>
              </a:rPr>
              <a:t>https://commons.wikimedia.org/wiki/File:Decolonize_Turtle_Island_(cropped).jpg</a:t>
            </a:r>
          </a:p>
          <a:p>
            <a:pPr marL="0" indent="0">
              <a:lnSpc>
                <a:spcPct val="110000"/>
              </a:lnSpc>
              <a:spcBef>
                <a:spcPts val="900"/>
              </a:spcBef>
              <a:buSzTx/>
              <a:buFontTx/>
              <a:buNone/>
              <a:defRPr sz="1000">
                <a:latin typeface="+mn-lt"/>
                <a:ea typeface="+mn-ea"/>
                <a:cs typeface="+mn-cs"/>
                <a:sym typeface="Roboto"/>
              </a:defRPr>
            </a:pPr>
            <a:r>
              <a:rPr dirty="0">
                <a:solidFill>
                  <a:srgbClr val="FFFFFF"/>
                </a:solidFill>
              </a:rPr>
              <a:t>Diapositive 65 : </a:t>
            </a:r>
            <a:r>
              <a:rPr u="sng" dirty="0">
                <a:solidFill>
                  <a:srgbClr val="FFFFFF"/>
                </a:solidFill>
                <a:uFill>
                  <a:solidFill>
                    <a:srgbClr val="0563C1"/>
                  </a:solidFill>
                </a:uFill>
                <a:hlinkClick r:id="rId6">
                  <a:extLst>
                    <a:ext uri="{A12FA001-AC4F-418D-AE19-62706E023703}">
                      <ahyp:hlinkClr xmlns:ahyp="http://schemas.microsoft.com/office/drawing/2018/hyperlinkcolor" val="tx"/>
                    </a:ext>
                  </a:extLst>
                </a:hlinkClick>
              </a:rPr>
              <a:t>https://en.wikipedia.org/wiki/File:Walking_With_Our_Sisters_Shingwauk_Auditorium_2014.jpg</a:t>
            </a:r>
          </a:p>
        </p:txBody>
      </p:sp>
      <p:sp>
        <p:nvSpPr>
          <p:cNvPr id="574" name="Rectangle 14"/>
          <p:cNvSpPr/>
          <p:nvPr/>
        </p:nvSpPr>
        <p:spPr>
          <a:xfrm>
            <a:off x="599556" y="1146647"/>
            <a:ext cx="4059298" cy="86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1" name="Titre 1"/>
          <p:cNvSpPr txBox="1">
            <a:spLocks noGrp="1"/>
          </p:cNvSpPr>
          <p:nvPr>
            <p:ph type="title"/>
          </p:nvPr>
        </p:nvSpPr>
        <p:spPr>
          <a:xfrm>
            <a:off x="6755680" y="214670"/>
            <a:ext cx="5111054" cy="1323440"/>
          </a:xfrm>
          <a:prstGeom prst="rect">
            <a:avLst/>
          </a:prstGeom>
        </p:spPr>
        <p:txBody>
          <a:bodyPr anchor="t"/>
          <a:lstStyle>
            <a:lvl1pPr defTabSz="512063">
              <a:lnSpc>
                <a:spcPct val="110000"/>
              </a:lnSpc>
              <a:defRPr sz="4032" spc="40">
                <a:solidFill>
                  <a:srgbClr val="FFFFFF"/>
                </a:solidFill>
                <a:latin typeface="Volkhov-Regular"/>
                <a:ea typeface="Volkhov-Regular"/>
                <a:cs typeface="Volkhov-Regular"/>
                <a:sym typeface="Volkhov-Regular"/>
              </a:defRPr>
            </a:lvl1pPr>
          </a:lstStyle>
          <a:p>
            <a:r>
              <a:t>Contexte historique</a:t>
            </a:r>
          </a:p>
        </p:txBody>
      </p:sp>
      <p:sp>
        <p:nvSpPr>
          <p:cNvPr id="153" name="Espace réservé du contenu 2"/>
          <p:cNvSpPr txBox="1">
            <a:spLocks noGrp="1"/>
          </p:cNvSpPr>
          <p:nvPr>
            <p:ph type="body" idx="1"/>
          </p:nvPr>
        </p:nvSpPr>
        <p:spPr>
          <a:xfrm>
            <a:off x="6790239" y="1279663"/>
            <a:ext cx="5193216" cy="5237828"/>
          </a:xfrm>
          <a:prstGeom prst="rect">
            <a:avLst/>
          </a:prstGeom>
        </p:spPr>
        <p:txBody>
          <a:bodyPr>
            <a:normAutofit fontScale="92500" lnSpcReduction="20000"/>
          </a:bodyPr>
          <a:lstStyle/>
          <a:p>
            <a:pPr marL="263318" indent="-263318" defTabSz="886968">
              <a:lnSpc>
                <a:spcPct val="110000"/>
              </a:lnSpc>
              <a:spcBef>
                <a:spcPts val="1400"/>
              </a:spcBef>
              <a:buClr>
                <a:srgbClr val="FFCD00"/>
              </a:buClr>
              <a:buSzPct val="120000"/>
              <a:buFont typeface="Symbol"/>
              <a:buChar char="·"/>
              <a:defRPr sz="1843">
                <a:solidFill>
                  <a:srgbClr val="FFFFFF"/>
                </a:solidFill>
                <a:latin typeface="Roboto Light"/>
                <a:ea typeface="Roboto Light"/>
                <a:cs typeface="Roboto Light"/>
                <a:sym typeface="Roboto Light"/>
              </a:defRPr>
            </a:pPr>
            <a:r>
              <a:rPr sz="2000" dirty="0"/>
              <a:t>Les </a:t>
            </a:r>
            <a:r>
              <a:rPr sz="2000" dirty="0" err="1"/>
              <a:t>personnes</a:t>
            </a:r>
            <a:r>
              <a:rPr sz="2000" dirty="0"/>
              <a:t> </a:t>
            </a:r>
            <a:r>
              <a:rPr sz="2000" dirty="0" err="1"/>
              <a:t>européennes</a:t>
            </a:r>
            <a:r>
              <a:rPr sz="2000" dirty="0"/>
              <a:t> qui </a:t>
            </a:r>
            <a:r>
              <a:rPr sz="2000" dirty="0" err="1"/>
              <a:t>arrivèrent</a:t>
            </a:r>
            <a:r>
              <a:rPr sz="2000" dirty="0"/>
              <a:t> </a:t>
            </a:r>
            <a:r>
              <a:rPr sz="2000" dirty="0" err="1"/>
              <a:t>en</a:t>
            </a:r>
            <a:r>
              <a:rPr sz="2000" dirty="0"/>
              <a:t> </a:t>
            </a:r>
            <a:r>
              <a:rPr sz="2000" dirty="0" err="1"/>
              <a:t>Amérique</a:t>
            </a:r>
            <a:r>
              <a:rPr sz="2000" dirty="0"/>
              <a:t> à </a:t>
            </a:r>
            <a:r>
              <a:rPr sz="2000" dirty="0" err="1"/>
              <a:t>partir</a:t>
            </a:r>
            <a:r>
              <a:rPr sz="2000" dirty="0"/>
              <a:t> de la fin du </a:t>
            </a:r>
            <a:r>
              <a:rPr sz="2000" dirty="0" err="1"/>
              <a:t>quinzième</a:t>
            </a:r>
            <a:r>
              <a:rPr sz="2000" dirty="0"/>
              <a:t> siècle </a:t>
            </a:r>
            <a:r>
              <a:rPr sz="2000" dirty="0" err="1"/>
              <a:t>croyaient</a:t>
            </a:r>
            <a:r>
              <a:rPr sz="2000" dirty="0"/>
              <a:t> que les Premiers </a:t>
            </a:r>
            <a:r>
              <a:rPr sz="2000" dirty="0" err="1"/>
              <a:t>Peuples</a:t>
            </a:r>
            <a:r>
              <a:rPr sz="2000" dirty="0"/>
              <a:t> </a:t>
            </a:r>
            <a:r>
              <a:rPr sz="2000" dirty="0" err="1"/>
              <a:t>étaient</a:t>
            </a:r>
            <a:r>
              <a:rPr sz="2000" dirty="0"/>
              <a:t> </a:t>
            </a:r>
            <a:br>
              <a:rPr sz="2000" dirty="0"/>
            </a:br>
            <a:r>
              <a:rPr sz="2000" dirty="0"/>
              <a:t>« des </a:t>
            </a:r>
            <a:r>
              <a:rPr sz="2000" dirty="0" err="1"/>
              <a:t>Sauvages</a:t>
            </a:r>
            <a:r>
              <a:rPr sz="2000" dirty="0"/>
              <a:t> », </a:t>
            </a:r>
            <a:r>
              <a:rPr sz="2000" dirty="0" err="1"/>
              <a:t>qu’il</a:t>
            </a:r>
            <a:r>
              <a:rPr sz="2000" dirty="0"/>
              <a:t> </a:t>
            </a:r>
            <a:r>
              <a:rPr sz="2000" dirty="0" err="1"/>
              <a:t>fallait</a:t>
            </a:r>
            <a:r>
              <a:rPr sz="2000" dirty="0"/>
              <a:t> « </a:t>
            </a:r>
            <a:r>
              <a:rPr sz="2000" dirty="0" err="1"/>
              <a:t>élever</a:t>
            </a:r>
            <a:r>
              <a:rPr sz="2000" dirty="0"/>
              <a:t> au rang </a:t>
            </a:r>
            <a:br>
              <a:rPr sz="2000" dirty="0"/>
            </a:br>
            <a:r>
              <a:rPr sz="2000" dirty="0"/>
              <a:t>de la </a:t>
            </a:r>
            <a:r>
              <a:rPr sz="2000" dirty="0" err="1"/>
              <a:t>Civilisation</a:t>
            </a:r>
            <a:r>
              <a:rPr sz="2000" dirty="0"/>
              <a:t> ». </a:t>
            </a:r>
          </a:p>
          <a:p>
            <a:pPr marL="263318" indent="-263318" defTabSz="886968">
              <a:lnSpc>
                <a:spcPct val="110000"/>
              </a:lnSpc>
              <a:spcBef>
                <a:spcPts val="1400"/>
              </a:spcBef>
              <a:buClr>
                <a:srgbClr val="FFCD00"/>
              </a:buClr>
              <a:buSzPct val="120000"/>
              <a:buFont typeface="Symbol"/>
              <a:buChar char="·"/>
              <a:defRPr sz="1843">
                <a:solidFill>
                  <a:srgbClr val="FFFFFF"/>
                </a:solidFill>
                <a:latin typeface="Roboto Light"/>
                <a:ea typeface="Roboto Light"/>
                <a:cs typeface="Roboto Light"/>
                <a:sym typeface="Roboto Light"/>
              </a:defRPr>
            </a:pPr>
            <a:r>
              <a:rPr sz="2000" dirty="0" err="1"/>
              <a:t>Cette</a:t>
            </a:r>
            <a:r>
              <a:rPr sz="2000" dirty="0"/>
              <a:t> </a:t>
            </a:r>
            <a:r>
              <a:rPr sz="2000" dirty="0" err="1"/>
              <a:t>idéologie</a:t>
            </a:r>
            <a:r>
              <a:rPr sz="2000" dirty="0"/>
              <a:t> qui sera à la base de la politique </a:t>
            </a:r>
            <a:r>
              <a:rPr sz="2000" dirty="0" err="1"/>
              <a:t>d’assimilation</a:t>
            </a:r>
            <a:r>
              <a:rPr sz="2000" dirty="0"/>
              <a:t> du Canada </a:t>
            </a:r>
            <a:r>
              <a:rPr sz="2000" dirty="0" err="1"/>
              <a:t>envers</a:t>
            </a:r>
            <a:r>
              <a:rPr sz="2000" dirty="0"/>
              <a:t> les Premiers </a:t>
            </a:r>
            <a:r>
              <a:rPr sz="2000" dirty="0" err="1"/>
              <a:t>Peuples</a:t>
            </a:r>
            <a:r>
              <a:rPr sz="2000" dirty="0"/>
              <a:t> </a:t>
            </a:r>
            <a:r>
              <a:rPr sz="2000" dirty="0" err="1"/>
              <a:t>dont</a:t>
            </a:r>
            <a:r>
              <a:rPr sz="2000" dirty="0"/>
              <a:t> </a:t>
            </a:r>
            <a:r>
              <a:rPr sz="2000" dirty="0" err="1"/>
              <a:t>l’objectif</a:t>
            </a:r>
            <a:r>
              <a:rPr sz="2000" dirty="0"/>
              <a:t>, au </a:t>
            </a:r>
            <a:r>
              <a:rPr sz="2000" dirty="0" err="1"/>
              <a:t>moyen</a:t>
            </a:r>
            <a:r>
              <a:rPr sz="2000" dirty="0"/>
              <a:t> des écoles </a:t>
            </a:r>
            <a:r>
              <a:rPr sz="2000" dirty="0" err="1"/>
              <a:t>résidentielles</a:t>
            </a:r>
            <a:r>
              <a:rPr sz="2000" dirty="0"/>
              <a:t> (pensionnats) et de la </a:t>
            </a:r>
            <a:r>
              <a:rPr sz="2000" dirty="0" err="1"/>
              <a:t>sédentarisation</a:t>
            </a:r>
            <a:r>
              <a:rPr sz="2000" dirty="0"/>
              <a:t>, </a:t>
            </a:r>
            <a:r>
              <a:rPr sz="2000" dirty="0" err="1"/>
              <a:t>notamment</a:t>
            </a:r>
            <a:r>
              <a:rPr sz="2000" dirty="0"/>
              <a:t>, </a:t>
            </a:r>
            <a:r>
              <a:rPr sz="2000" dirty="0" err="1"/>
              <a:t>était</a:t>
            </a:r>
            <a:r>
              <a:rPr sz="2000" dirty="0"/>
              <a:t> </a:t>
            </a:r>
            <a:r>
              <a:rPr sz="2000" dirty="0" err="1"/>
              <a:t>d’éliminer</a:t>
            </a:r>
            <a:r>
              <a:rPr sz="2000" dirty="0"/>
              <a:t> </a:t>
            </a:r>
            <a:r>
              <a:rPr sz="2000" dirty="0" err="1"/>
              <a:t>toutes</a:t>
            </a:r>
            <a:r>
              <a:rPr sz="2000" dirty="0"/>
              <a:t> traces de </a:t>
            </a:r>
            <a:r>
              <a:rPr sz="2000" dirty="0" err="1"/>
              <a:t>l’identité</a:t>
            </a:r>
            <a:r>
              <a:rPr sz="2000" dirty="0"/>
              <a:t> </a:t>
            </a:r>
            <a:r>
              <a:rPr sz="2000" dirty="0" err="1"/>
              <a:t>autochtone</a:t>
            </a:r>
            <a:r>
              <a:rPr sz="2000" dirty="0"/>
              <a:t>. </a:t>
            </a:r>
          </a:p>
          <a:p>
            <a:pPr marL="263318" indent="-263318" defTabSz="886968">
              <a:lnSpc>
                <a:spcPct val="110000"/>
              </a:lnSpc>
              <a:spcBef>
                <a:spcPts val="1400"/>
              </a:spcBef>
              <a:buClr>
                <a:srgbClr val="FFCD00"/>
              </a:buClr>
              <a:buSzPct val="120000"/>
              <a:buFont typeface="Symbol"/>
              <a:buChar char="·"/>
              <a:defRPr sz="1843">
                <a:solidFill>
                  <a:srgbClr val="FFFFFF"/>
                </a:solidFill>
                <a:latin typeface="Roboto Light"/>
                <a:ea typeface="Roboto Light"/>
                <a:cs typeface="Roboto Light"/>
                <a:sym typeface="Roboto Light"/>
              </a:defRPr>
            </a:pPr>
            <a:r>
              <a:rPr sz="2000" dirty="0"/>
              <a:t>Le but </a:t>
            </a:r>
            <a:r>
              <a:rPr sz="2000" dirty="0" err="1"/>
              <a:t>était</a:t>
            </a:r>
            <a:r>
              <a:rPr sz="2000" dirty="0"/>
              <a:t> </a:t>
            </a:r>
            <a:r>
              <a:rPr sz="2000" dirty="0" err="1"/>
              <a:t>d’assimiler</a:t>
            </a:r>
            <a:r>
              <a:rPr sz="2000" dirty="0"/>
              <a:t> </a:t>
            </a:r>
            <a:r>
              <a:rPr sz="2000" dirty="0" err="1"/>
              <a:t>totalement</a:t>
            </a:r>
            <a:r>
              <a:rPr sz="2000" dirty="0"/>
              <a:t> les Premiers </a:t>
            </a:r>
            <a:r>
              <a:rPr sz="2000" dirty="0" err="1"/>
              <a:t>Peuples</a:t>
            </a:r>
            <a:r>
              <a:rPr sz="2000" dirty="0"/>
              <a:t> au corps politique </a:t>
            </a:r>
            <a:r>
              <a:rPr sz="2000" dirty="0" err="1"/>
              <a:t>canadien</a:t>
            </a:r>
            <a:r>
              <a:rPr sz="2000" dirty="0"/>
              <a:t>, </a:t>
            </a:r>
            <a:r>
              <a:rPr sz="2000" dirty="0" err="1"/>
              <a:t>chrétien</a:t>
            </a:r>
            <a:r>
              <a:rPr sz="2000" dirty="0"/>
              <a:t> </a:t>
            </a:r>
            <a:br>
              <a:rPr sz="2000" dirty="0"/>
            </a:br>
            <a:r>
              <a:rPr sz="2000" dirty="0"/>
              <a:t>et </a:t>
            </a:r>
            <a:r>
              <a:rPr sz="2000" dirty="0" err="1"/>
              <a:t>dit</a:t>
            </a:r>
            <a:r>
              <a:rPr sz="2000" dirty="0"/>
              <a:t> « </a:t>
            </a:r>
            <a:r>
              <a:rPr sz="2000" dirty="0" err="1"/>
              <a:t>civilisé</a:t>
            </a:r>
            <a:r>
              <a:rPr sz="2000" dirty="0"/>
              <a:t> ».</a:t>
            </a:r>
          </a:p>
        </p:txBody>
      </p:sp>
      <p:pic>
        <p:nvPicPr>
          <p:cNvPr id="152" name="Image 3" descr="Image 3"/>
          <p:cNvPicPr>
            <a:picLocks noChangeAspect="1"/>
          </p:cNvPicPr>
          <p:nvPr/>
        </p:nvPicPr>
        <p:blipFill>
          <a:blip r:embed="rId3"/>
          <a:stretch>
            <a:fillRect/>
          </a:stretch>
        </p:blipFill>
        <p:spPr>
          <a:xfrm>
            <a:off x="-518411" y="1"/>
            <a:ext cx="6944811" cy="6857999"/>
          </a:xfrm>
          <a:prstGeom prst="rect">
            <a:avLst/>
          </a:prstGeom>
          <a:ln w="12700">
            <a:miter lim="400000"/>
          </a:ln>
          <a:effectLst>
            <a:outerShdw blurRad="381000" dist="152400" rotWithShape="0">
              <a:srgbClr val="000000">
                <a:alpha val="10000"/>
              </a:srgbClr>
            </a:outerShdw>
          </a:effectLst>
        </p:spPr>
      </p:pic>
      <p:sp>
        <p:nvSpPr>
          <p:cNvPr id="154" name="Rectangle 31"/>
          <p:cNvSpPr/>
          <p:nvPr/>
        </p:nvSpPr>
        <p:spPr>
          <a:xfrm>
            <a:off x="6866606" y="1084959"/>
            <a:ext cx="4935839" cy="1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lose/>
              </a:path>
            </a:pathLst>
          </a:cu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8" name="Titre 1"/>
          <p:cNvSpPr txBox="1">
            <a:spLocks noGrp="1"/>
          </p:cNvSpPr>
          <p:nvPr>
            <p:ph type="title"/>
          </p:nvPr>
        </p:nvSpPr>
        <p:spPr>
          <a:xfrm>
            <a:off x="6793780" y="214670"/>
            <a:ext cx="5111054" cy="1840608"/>
          </a:xfrm>
          <a:prstGeom prst="rect">
            <a:avLst/>
          </a:prstGeom>
        </p:spPr>
        <p:txBody>
          <a:bodyPr anchor="t"/>
          <a:lstStyle/>
          <a:p>
            <a:pPr defTabSz="365760">
              <a:lnSpc>
                <a:spcPct val="100000"/>
              </a:lnSpc>
              <a:defRPr sz="3160" spc="31">
                <a:solidFill>
                  <a:srgbClr val="FFFFFF"/>
                </a:solidFill>
                <a:latin typeface="Volkhov-Regular"/>
                <a:ea typeface="Volkhov-Regular"/>
                <a:cs typeface="Volkhov-Regular"/>
                <a:sym typeface="Volkhov-Regular"/>
              </a:defRPr>
            </a:pPr>
            <a:r>
              <a:t>Colonisation européenne </a:t>
            </a:r>
            <a:br/>
            <a:r>
              <a:t>et anthropologie philosophique</a:t>
            </a:r>
          </a:p>
        </p:txBody>
      </p:sp>
      <p:sp>
        <p:nvSpPr>
          <p:cNvPr id="159" name="Espace réservé du contenu 2"/>
          <p:cNvSpPr txBox="1">
            <a:spLocks noGrp="1"/>
          </p:cNvSpPr>
          <p:nvPr>
            <p:ph type="body" idx="1"/>
          </p:nvPr>
        </p:nvSpPr>
        <p:spPr>
          <a:xfrm>
            <a:off x="6790239" y="2203782"/>
            <a:ext cx="5193216" cy="4452219"/>
          </a:xfrm>
          <a:prstGeom prst="rect">
            <a:avLst/>
          </a:prstGeom>
        </p:spPr>
        <p:txBody>
          <a:bodyPr>
            <a:normAutofit fontScale="92500"/>
          </a:bodyPr>
          <a:lstStyle/>
          <a:p>
            <a:pPr marL="271462" indent="-271462">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400" dirty="0" err="1"/>
              <a:t>En</a:t>
            </a:r>
            <a:r>
              <a:rPr sz="2400" dirty="0"/>
              <a:t> 1550 et 1551, au moment </a:t>
            </a:r>
            <a:br>
              <a:rPr sz="2400" dirty="0"/>
            </a:br>
            <a:r>
              <a:rPr sz="2400" dirty="0"/>
              <a:t>de la controverse de Valladolid, </a:t>
            </a:r>
            <a:br>
              <a:rPr sz="2400" dirty="0"/>
            </a:br>
            <a:r>
              <a:rPr sz="2400" dirty="0"/>
              <a:t>les </a:t>
            </a:r>
            <a:r>
              <a:rPr sz="2400" dirty="0" err="1"/>
              <a:t>Espagnols</a:t>
            </a:r>
            <a:r>
              <a:rPr sz="2400" dirty="0"/>
              <a:t> </a:t>
            </a:r>
            <a:r>
              <a:rPr sz="2400" dirty="0" err="1"/>
              <a:t>débattaient</a:t>
            </a:r>
            <a:r>
              <a:rPr sz="2400" dirty="0"/>
              <a:t> du </a:t>
            </a:r>
            <a:r>
              <a:rPr sz="2400" dirty="0" err="1"/>
              <a:t>statut</a:t>
            </a:r>
            <a:r>
              <a:rPr sz="2400" dirty="0"/>
              <a:t> que </a:t>
            </a:r>
            <a:r>
              <a:rPr sz="2400" dirty="0" err="1"/>
              <a:t>l’on</a:t>
            </a:r>
            <a:r>
              <a:rPr sz="2400" dirty="0"/>
              <a:t> </a:t>
            </a:r>
            <a:r>
              <a:rPr sz="2400" dirty="0" err="1"/>
              <a:t>devait</a:t>
            </a:r>
            <a:r>
              <a:rPr sz="2400" dirty="0"/>
              <a:t> accorder aux populations </a:t>
            </a:r>
            <a:r>
              <a:rPr sz="2400" dirty="0" err="1"/>
              <a:t>autochtones</a:t>
            </a:r>
            <a:r>
              <a:rPr sz="2400" dirty="0"/>
              <a:t> </a:t>
            </a:r>
            <a:r>
              <a:rPr sz="2400" dirty="0" err="1"/>
              <a:t>en</a:t>
            </a:r>
            <a:r>
              <a:rPr sz="2400" dirty="0"/>
              <a:t> </a:t>
            </a:r>
            <a:r>
              <a:rPr sz="2400" dirty="0" err="1"/>
              <a:t>Amérique</a:t>
            </a:r>
            <a:r>
              <a:rPr sz="2400" dirty="0"/>
              <a:t>. </a:t>
            </a:r>
          </a:p>
          <a:p>
            <a:pPr marL="271462" indent="-271462">
              <a:lnSpc>
                <a:spcPct val="110000"/>
              </a:lnSpc>
              <a:spcBef>
                <a:spcPts val="1500"/>
              </a:spcBef>
              <a:buClr>
                <a:srgbClr val="FFCD00"/>
              </a:buClr>
              <a:buSzPct val="120000"/>
              <a:buFont typeface="Symbol"/>
              <a:buChar char="·"/>
              <a:defRPr sz="1900">
                <a:solidFill>
                  <a:srgbClr val="FFFFFF"/>
                </a:solidFill>
                <a:latin typeface="Roboto Light"/>
                <a:ea typeface="Roboto Light"/>
                <a:cs typeface="Roboto Light"/>
                <a:sym typeface="Roboto Light"/>
              </a:defRPr>
            </a:pPr>
            <a:r>
              <a:rPr sz="2400" dirty="0"/>
              <a:t>Juan </a:t>
            </a:r>
            <a:r>
              <a:rPr sz="2400" dirty="0" err="1"/>
              <a:t>Ginés</a:t>
            </a:r>
            <a:r>
              <a:rPr sz="2400" dirty="0"/>
              <a:t> de </a:t>
            </a:r>
            <a:r>
              <a:rPr sz="2400" dirty="0" err="1"/>
              <a:t>Sepúlveda</a:t>
            </a:r>
            <a:r>
              <a:rPr sz="2400" dirty="0"/>
              <a:t> y </a:t>
            </a:r>
            <a:r>
              <a:rPr sz="2400" dirty="0" err="1"/>
              <a:t>présente</a:t>
            </a:r>
            <a:r>
              <a:rPr sz="2400" dirty="0"/>
              <a:t> </a:t>
            </a:r>
            <a:br>
              <a:rPr sz="2400" dirty="0"/>
            </a:br>
            <a:r>
              <a:rPr sz="2400" dirty="0"/>
              <a:t>la </a:t>
            </a:r>
            <a:r>
              <a:rPr sz="2400" dirty="0" err="1"/>
              <a:t>colonisation</a:t>
            </a:r>
            <a:r>
              <a:rPr sz="2400" dirty="0"/>
              <a:t> des </a:t>
            </a:r>
            <a:r>
              <a:rPr sz="2400" dirty="0" err="1"/>
              <a:t>Amériques</a:t>
            </a:r>
            <a:r>
              <a:rPr sz="2400" dirty="0"/>
              <a:t> </a:t>
            </a:r>
            <a:r>
              <a:rPr sz="2400" dirty="0" err="1"/>
              <a:t>comme</a:t>
            </a:r>
            <a:r>
              <a:rPr sz="2400" dirty="0"/>
              <a:t> </a:t>
            </a:r>
            <a:br>
              <a:rPr sz="2400" dirty="0"/>
            </a:br>
            <a:r>
              <a:rPr sz="2400" dirty="0"/>
              <a:t>un droit et un devoir moral, </a:t>
            </a:r>
            <a:r>
              <a:rPr sz="2400" dirty="0" err="1"/>
              <a:t>alors</a:t>
            </a:r>
            <a:r>
              <a:rPr sz="2400" dirty="0"/>
              <a:t> que Bartolomé de las Casas </a:t>
            </a:r>
            <a:r>
              <a:rPr sz="2400" dirty="0" err="1"/>
              <a:t>dénonce</a:t>
            </a:r>
            <a:r>
              <a:rPr sz="2400" dirty="0"/>
              <a:t> </a:t>
            </a:r>
            <a:br>
              <a:rPr sz="2400" dirty="0"/>
            </a:br>
            <a:r>
              <a:rPr sz="2400" dirty="0"/>
              <a:t>le </a:t>
            </a:r>
            <a:r>
              <a:rPr sz="2400" dirty="0" err="1"/>
              <a:t>caractère</a:t>
            </a:r>
            <a:r>
              <a:rPr sz="2400" dirty="0"/>
              <a:t> </a:t>
            </a:r>
            <a:r>
              <a:rPr sz="2400" dirty="0" err="1"/>
              <a:t>inhumain</a:t>
            </a:r>
            <a:r>
              <a:rPr sz="2400" dirty="0"/>
              <a:t> de </a:t>
            </a:r>
            <a:br>
              <a:rPr sz="2400" dirty="0"/>
            </a:br>
            <a:r>
              <a:rPr sz="2400" dirty="0"/>
              <a:t>la </a:t>
            </a:r>
            <a:r>
              <a:rPr sz="2400" dirty="0" err="1"/>
              <a:t>colonisation</a:t>
            </a:r>
            <a:r>
              <a:rPr lang="fr-CA" sz="2400" dirty="0"/>
              <a:t>.</a:t>
            </a:r>
            <a:endParaRPr sz="2400" dirty="0"/>
          </a:p>
        </p:txBody>
      </p:sp>
      <p:sp>
        <p:nvSpPr>
          <p:cNvPr id="160" name="Rectangle 31"/>
          <p:cNvSpPr/>
          <p:nvPr/>
        </p:nvSpPr>
        <p:spPr>
          <a:xfrm>
            <a:off x="6843287" y="1994150"/>
            <a:ext cx="4935839" cy="12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lose/>
              </a:path>
            </a:pathLst>
          </a:cu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pic>
        <p:nvPicPr>
          <p:cNvPr id="161" name="Picture 2" descr="Picture 2"/>
          <p:cNvPicPr>
            <a:picLocks noChangeAspect="1"/>
          </p:cNvPicPr>
          <p:nvPr/>
        </p:nvPicPr>
        <p:blipFill>
          <a:blip r:embed="rId3"/>
          <a:stretch>
            <a:fillRect/>
          </a:stretch>
        </p:blipFill>
        <p:spPr>
          <a:xfrm>
            <a:off x="-50781" y="1"/>
            <a:ext cx="6515094" cy="6857999"/>
          </a:xfrm>
          <a:prstGeom prst="rect">
            <a:avLst/>
          </a:prstGeom>
          <a:ln w="12700">
            <a:miter lim="400000"/>
          </a:ln>
          <a:effectLst>
            <a:outerShdw blurRad="381000" dist="152400" rotWithShape="0">
              <a:srgbClr val="000000">
                <a:alpha val="10000"/>
              </a:srgbClr>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itre 1"/>
          <p:cNvSpPr txBox="1">
            <a:spLocks noGrp="1"/>
          </p:cNvSpPr>
          <p:nvPr>
            <p:ph type="title"/>
          </p:nvPr>
        </p:nvSpPr>
        <p:spPr>
          <a:xfrm>
            <a:off x="5564230" y="106257"/>
            <a:ext cx="6472303" cy="1592567"/>
          </a:xfrm>
          <a:prstGeom prst="rect">
            <a:avLst/>
          </a:prstGeom>
        </p:spPr>
        <p:txBody>
          <a:bodyPr/>
          <a:lstStyle>
            <a:lvl1pPr defTabSz="438911">
              <a:lnSpc>
                <a:spcPct val="110000"/>
              </a:lnSpc>
              <a:spcBef>
                <a:spcPts val="0"/>
              </a:spcBef>
              <a:defRPr sz="3455" spc="34">
                <a:latin typeface="Volkhov-Regular"/>
                <a:ea typeface="Volkhov-Regular"/>
                <a:cs typeface="Volkhov-Regular"/>
                <a:sym typeface="Volkhov-Regular"/>
              </a:defRPr>
            </a:lvl1pPr>
          </a:lstStyle>
          <a:p>
            <a:r>
              <a:t>Colonisation européenne et anthropologie philosophique</a:t>
            </a:r>
          </a:p>
        </p:txBody>
      </p:sp>
      <p:pic>
        <p:nvPicPr>
          <p:cNvPr id="166" name="Picture 2" descr="Picture 2"/>
          <p:cNvPicPr>
            <a:picLocks noChangeAspect="1"/>
          </p:cNvPicPr>
          <p:nvPr/>
        </p:nvPicPr>
        <p:blipFill>
          <a:blip r:embed="rId3"/>
          <a:srcRect l="39604" r="13705" b="2"/>
          <a:stretch>
            <a:fillRect/>
          </a:stretch>
        </p:blipFill>
        <p:spPr>
          <a:xfrm>
            <a:off x="20" y="10"/>
            <a:ext cx="5249317" cy="6857990"/>
          </a:xfrm>
          <a:prstGeom prst="rect">
            <a:avLst/>
          </a:prstGeom>
          <a:ln w="12700">
            <a:miter lim="400000"/>
          </a:ln>
        </p:spPr>
      </p:pic>
      <p:sp>
        <p:nvSpPr>
          <p:cNvPr id="167" name="Espace réservé du contenu 2"/>
          <p:cNvSpPr txBox="1"/>
          <p:nvPr/>
        </p:nvSpPr>
        <p:spPr>
          <a:xfrm>
            <a:off x="5593328" y="2216962"/>
            <a:ext cx="6068863" cy="4137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defTabSz="539495">
              <a:lnSpc>
                <a:spcPct val="140000"/>
              </a:lnSpc>
              <a:spcBef>
                <a:spcPts val="800"/>
              </a:spcBef>
              <a:buClr>
                <a:srgbClr val="FFCD00"/>
              </a:buClr>
              <a:buFont typeface="Roboto"/>
              <a:defRPr sz="1946">
                <a:solidFill>
                  <a:srgbClr val="FFFFFF"/>
                </a:solidFill>
                <a:latin typeface="Roboto Light"/>
                <a:ea typeface="Roboto Light"/>
                <a:cs typeface="Roboto Light"/>
                <a:sym typeface="Roboto Light"/>
              </a:defRPr>
            </a:pPr>
            <a:r>
              <a:t>Au milieu de cette rencontre entre l’Europe et </a:t>
            </a:r>
            <a:br/>
            <a:r>
              <a:t>le « Nouveau Monde », on a aussi vu naître le mythe </a:t>
            </a:r>
            <a:br/>
            <a:r>
              <a:t>du « bon sauvage » chez certains penseurs </a:t>
            </a:r>
            <a:br/>
            <a:r>
              <a:t>et philosophes. </a:t>
            </a:r>
          </a:p>
          <a:p>
            <a:pPr defTabSz="539495">
              <a:lnSpc>
                <a:spcPct val="140000"/>
              </a:lnSpc>
              <a:spcBef>
                <a:spcPts val="800"/>
              </a:spcBef>
              <a:buClr>
                <a:srgbClr val="FFCD00"/>
              </a:buClr>
              <a:buFont typeface="Roboto"/>
              <a:defRPr sz="1946">
                <a:solidFill>
                  <a:srgbClr val="FFFFFF"/>
                </a:solidFill>
                <a:latin typeface="Roboto Light"/>
                <a:ea typeface="Roboto Light"/>
                <a:cs typeface="Roboto Light"/>
                <a:sym typeface="Roboto Light"/>
              </a:defRPr>
            </a:pPr>
            <a:r>
              <a:t>Cette perspective européenne du « bon sauvage » constitue une représentation coloniale de l’être humain proche de la nature qui serait pur et non corrompu par la société, dont l’un des principaux penseurs en France est Jean-Jacques Rousseau.</a:t>
            </a:r>
          </a:p>
        </p:txBody>
      </p:sp>
      <p:sp>
        <p:nvSpPr>
          <p:cNvPr id="168" name="Rectangle 31"/>
          <p:cNvSpPr/>
          <p:nvPr/>
        </p:nvSpPr>
        <p:spPr>
          <a:xfrm>
            <a:off x="5648060" y="1819842"/>
            <a:ext cx="6219885" cy="540"/>
          </a:xfrm>
          <a:prstGeom prst="rect">
            <a:avLst/>
          </a:prstGeom>
          <a:solidFill>
            <a:srgbClr val="FFCD00"/>
          </a:solidFill>
          <a:ln w="57150">
            <a:solidFill>
              <a:srgbClr val="FFCD00"/>
            </a:solidFill>
            <a:miter/>
          </a:ln>
        </p:spPr>
        <p:txBody>
          <a:bodyPr lIns="45719" rIns="45719" anchor="ctr"/>
          <a:lstStyle/>
          <a:p>
            <a:pPr algn="ctr">
              <a:defRPr>
                <a:solidFill>
                  <a:srgbClr val="FFFFFF"/>
                </a:solidFill>
                <a:latin typeface="Roboto Light"/>
                <a:ea typeface="Roboto Light"/>
                <a:cs typeface="Roboto Light"/>
                <a:sym typeface="Roboto Light"/>
              </a:defRPr>
            </a:pPr>
            <a:endParaRPr/>
          </a:p>
        </p:txBody>
      </p:sp>
    </p:spTree>
  </p:cSld>
  <p:clrMapOvr>
    <a:masterClrMapping/>
  </p:clrMapOvr>
  <p:transition spd="med"/>
</p:sld>
</file>

<file path=ppt/theme/theme1.xml><?xml version="1.0" encoding="utf-8"?>
<a:theme xmlns:a="http://schemas.openxmlformats.org/drawingml/2006/main" name="Thème Office">
  <a:themeElements>
    <a:clrScheme name="Thème Office">
      <a:dk1>
        <a:srgbClr val="000000"/>
      </a:dk1>
      <a:lt1>
        <a:srgbClr val="000000"/>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Roboto"/>
        <a:ea typeface="Roboto"/>
        <a:cs typeface="Roboto"/>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hème Office">
  <a:themeElements>
    <a:clrScheme name="Thèm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hème Office">
      <a:majorFont>
        <a:latin typeface="Helvetica"/>
        <a:ea typeface="Helvetica"/>
        <a:cs typeface="Helvetica"/>
      </a:majorFont>
      <a:minorFont>
        <a:latin typeface="Roboto"/>
        <a:ea typeface="Roboto"/>
        <a:cs typeface="Roboto"/>
      </a:minorFont>
    </a:fontScheme>
    <a:fmtScheme name="Thèm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57</TotalTime>
  <Words>11240</Words>
  <Application>Microsoft Macintosh PowerPoint</Application>
  <PresentationFormat>Grand écran</PresentationFormat>
  <Paragraphs>445</Paragraphs>
  <Slides>69</Slides>
  <Notes>63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69</vt:i4>
      </vt:variant>
    </vt:vector>
  </HeadingPairs>
  <TitlesOfParts>
    <vt:vector size="79" baseType="lpstr">
      <vt:lpstr>Volkhov-Regular</vt:lpstr>
      <vt:lpstr>Volkhov-Italic</vt:lpstr>
      <vt:lpstr>Calibri</vt:lpstr>
      <vt:lpstr>Roboto Medium</vt:lpstr>
      <vt:lpstr>Arial</vt:lpstr>
      <vt:lpstr>Roboto Light</vt:lpstr>
      <vt:lpstr>Symbol</vt:lpstr>
      <vt:lpstr>Roboto</vt:lpstr>
      <vt:lpstr>Times New Roman</vt:lpstr>
      <vt:lpstr>Thème Office</vt:lpstr>
      <vt:lpstr>Présentation PowerPoint</vt:lpstr>
      <vt:lpstr>Présentation PowerPoint</vt:lpstr>
      <vt:lpstr>Présentation PowerPoint</vt:lpstr>
      <vt:lpstr>Contexte historique</vt:lpstr>
      <vt:lpstr>Au Québec, on compte onze nations autochtones.</vt:lpstr>
      <vt:lpstr>Présentation PowerPoint</vt:lpstr>
      <vt:lpstr>Contexte historique</vt:lpstr>
      <vt:lpstr>Colonisation européenne  et anthropologie philosophique</vt:lpstr>
      <vt:lpstr>Colonisation européenne et anthropologie philosophique</vt:lpstr>
      <vt:lpstr>Infériorisation des personnes autochtones </vt:lpstr>
      <vt:lpstr>Traumatismes, résistances et résiliences</vt:lpstr>
      <vt:lpstr>Présentation PowerPoint</vt:lpstr>
      <vt:lpstr>Génocide et Génocide culturel</vt:lpstr>
      <vt:lpstr>Présentation PowerPoint</vt:lpstr>
      <vt:lpstr>Menaces à l’intégrité physique et psychologique : la situation des femmes autochtones</vt:lpstr>
      <vt:lpstr>Menaces à l’intégrité physique et psychologique : la situation des femmes autochtones</vt:lpstr>
      <vt:lpstr>Privation de l’identité par les tentatives d’assimilation forcée  Le cas des écoles résidentielles (pensionnats) </vt:lpstr>
      <vt:lpstr>Privation de l’identité par les tentatives d’assimilation forcée  Le cas des écoles résidentielles (pensionnats) </vt:lpstr>
      <vt:lpstr>Présentation PowerPoint</vt:lpstr>
      <vt:lpstr>Privation de l’identité par les tentatives d’assimilation forcées : exemple des chiens de traîneaux abattus</vt:lpstr>
      <vt:lpstr>Privation de l’identité par les tentatives d’assimilation forcées : la légalisation des représentations coloniales</vt:lpstr>
      <vt:lpstr>Privation de l’identité par les tentatives d’assimilation forcées : la légalisation des représentations coloniales</vt:lpstr>
      <vt:lpstr>Dépossession des terres,  des territoires et des ressources </vt:lpstr>
      <vt:lpstr>Dépossession des terres,  des territoires et des ressources </vt:lpstr>
      <vt:lpstr>Dépossession des terres,  des territoires  et des ressources </vt:lpstr>
      <vt:lpstr>Dépossession des terres,  des territoires et des ressources </vt:lpstr>
      <vt:lpstr>Conséquences actuelles de ce vaste processus colonial</vt:lpstr>
      <vt:lpstr>La résistance des personnes autochtones</vt:lpstr>
      <vt:lpstr>La résistance des peuples autochtones a toujours existé. Elle a passé et passe encore notamment par : </vt:lpstr>
      <vt:lpstr>Les buts visés sont les suivants :</vt:lpstr>
      <vt:lpstr>La reconnaissance des cultures  et des savoirs traditionnels effacés et invalidés par  le colonialisme</vt:lpstr>
      <vt:lpstr>Présentation PowerPoint</vt:lpstr>
      <vt:lpstr>Présentation PowerPoint</vt:lpstr>
      <vt:lpstr>Présentation PowerPoint</vt:lpstr>
      <vt:lpstr>Présentation PowerPoint</vt:lpstr>
      <vt:lpstr>Présentation PowerPoint</vt:lpstr>
      <vt:lpstr>Présentation PowerPoint</vt:lpstr>
      <vt:lpstr>Rapport au discours religieux ou spirituel</vt:lpstr>
      <vt:lpstr>Rapport au discours religieux ou spirituel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question de la Vérité avant la réconciliation. </vt:lpstr>
      <vt:lpstr>La décolonisation</vt:lpstr>
      <vt:lpstr>La décolonisation</vt:lpstr>
      <vt:lpstr>Présentation PowerPoint</vt:lpstr>
      <vt:lpstr>Médiagraphie</vt:lpstr>
      <vt:lpstr>Médiagraphie</vt:lpstr>
      <vt:lpstr>Médiagraphie</vt:lpstr>
      <vt:lpstr>Médiagraphie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Benoît D'Amours</dc:creator>
  <cp:lastModifiedBy>Michel Hardy-Vallée</cp:lastModifiedBy>
  <cp:revision>12</cp:revision>
  <dcterms:modified xsi:type="dcterms:W3CDTF">2022-02-17T20:58:08Z</dcterms:modified>
</cp:coreProperties>
</file>